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6858000" cx="9144000"/>
  <p:notesSz cx="6858000" cy="9144000"/>
  <p:embeddedFontLst>
    <p:embeddedFont>
      <p:font typeface="Arial Narrow"/>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ArialNarrow-bold.fntdata"/><Relationship Id="rId63" Type="http://schemas.openxmlformats.org/officeDocument/2006/relationships/font" Target="fonts/ArialNarrow-regular.fntdata"/><Relationship Id="rId22" Type="http://schemas.openxmlformats.org/officeDocument/2006/relationships/slide" Target="slides/slide17.xml"/><Relationship Id="rId66" Type="http://schemas.openxmlformats.org/officeDocument/2006/relationships/font" Target="fonts/ArialNarrow-boldItalic.fntdata"/><Relationship Id="rId21" Type="http://schemas.openxmlformats.org/officeDocument/2006/relationships/slide" Target="slides/slide16.xml"/><Relationship Id="rId65" Type="http://schemas.openxmlformats.org/officeDocument/2006/relationships/font" Target="fonts/ArialNarrow-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7" name="Google Shape;25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 name="Google Shape;345;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5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9" name="Google Shape;439;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 name="Google Shape;45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p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 name="Google Shape;116;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Google Shape;74;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1" name="Shape 21"/>
        <p:cNvGrpSpPr/>
        <p:nvPr/>
      </p:nvGrpSpPr>
      <p:grpSpPr>
        <a:xfrm>
          <a:off x="0" y="0"/>
          <a:ext cx="0" cy="0"/>
          <a:chOff x="0" y="0"/>
          <a:chExt cx="0" cy="0"/>
        </a:xfrm>
      </p:grpSpPr>
      <p:sp>
        <p:nvSpPr>
          <p:cNvPr id="22" name="Google Shape;22;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3"/>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 name="Google Shape;27;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Google Shape;29;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2" name="Shape 32"/>
        <p:cNvGrpSpPr/>
        <p:nvPr/>
      </p:nvGrpSpPr>
      <p:grpSpPr>
        <a:xfrm>
          <a:off x="0" y="0"/>
          <a:ext cx="0" cy="0"/>
          <a:chOff x="0" y="0"/>
          <a:chExt cx="0" cy="0"/>
        </a:xfrm>
      </p:grpSpPr>
      <p:sp>
        <p:nvSpPr>
          <p:cNvPr id="33" name="Google Shape;33;p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marR="0" rtl="0" algn="ctr">
              <a:spcBef>
                <a:spcPts val="640"/>
              </a:spcBef>
              <a:spcAft>
                <a:spcPts val="0"/>
              </a:spcAft>
              <a:buClr>
                <a:srgbClr val="888888"/>
              </a:buClr>
              <a:buSzPts val="3200"/>
              <a:buFont typeface="Arial"/>
              <a:buNone/>
              <a:defRPr b="0" i="0" sz="3200" u="none" cap="none" strike="noStrike">
                <a:solidFill>
                  <a:srgbClr val="888888"/>
                </a:solidFill>
                <a:latin typeface="Calibri"/>
                <a:ea typeface="Calibri"/>
                <a:cs typeface="Calibri"/>
                <a:sym typeface="Calibri"/>
              </a:defRPr>
            </a:lvl1pPr>
            <a:lvl2pPr lvl="1" marR="0" rtl="0" algn="ctr">
              <a:spcBef>
                <a:spcPts val="560"/>
              </a:spcBef>
              <a:spcAft>
                <a:spcPts val="0"/>
              </a:spcAft>
              <a:buClr>
                <a:srgbClr val="888888"/>
              </a:buClr>
              <a:buSzPts val="2800"/>
              <a:buFont typeface="Arial"/>
              <a:buNone/>
              <a:defRPr b="0" i="0" sz="2800" u="none" cap="none" strike="noStrike">
                <a:solidFill>
                  <a:srgbClr val="888888"/>
                </a:solidFill>
                <a:latin typeface="Calibri"/>
                <a:ea typeface="Calibri"/>
                <a:cs typeface="Calibri"/>
                <a:sym typeface="Calibri"/>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4pPr>
            <a:lvl5pPr lvl="4"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35" name="Google Shape;35;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8" name="Shape 38"/>
        <p:cNvGrpSpPr/>
        <p:nvPr/>
      </p:nvGrpSpPr>
      <p:grpSpPr>
        <a:xfrm>
          <a:off x="0" y="0"/>
          <a:ext cx="0" cy="0"/>
          <a:chOff x="0" y="0"/>
          <a:chExt cx="0" cy="0"/>
        </a:xfrm>
      </p:grpSpPr>
      <p:sp>
        <p:nvSpPr>
          <p:cNvPr id="39" name="Google Shape;39;p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4000"/>
              <a:buFont typeface="Calibri"/>
              <a:buNone/>
              <a:defRPr b="1"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spcBef>
                <a:spcPts val="4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3pPr>
            <a:lvl4pPr indent="-330200" lvl="3" marL="1828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4pPr>
            <a:lvl5pPr indent="-330200" lvl="4" marL="22860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2000"/>
              <a:buFont typeface="Calibri"/>
              <a:buNone/>
              <a:defRPr b="1" i="0" sz="2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Google Shape;67;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1pPr>
            <a:lvl2pPr indent="-228600" lvl="1" marL="914400" marR="0" rtl="0" algn="l">
              <a:spcBef>
                <a:spcPts val="24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spcBef>
                <a:spcPts val="2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3pPr>
            <a:lvl4pPr indent="-228600" lvl="3" marL="1828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4pPr>
            <a:lvl5pPr indent="-228600" lvl="4" marL="22860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jpg"/><Relationship Id="rId4" Type="http://schemas.openxmlformats.org/officeDocument/2006/relationships/image" Target="../media/image16.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7.png"/><Relationship Id="rId4" Type="http://schemas.openxmlformats.org/officeDocument/2006/relationships/image" Target="../media/image20.png"/><Relationship Id="rId9"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31.png"/><Relationship Id="rId8"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0.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2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6.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3959"/>
              <a:buFont typeface="Calibri"/>
              <a:buNone/>
            </a:pPr>
            <a:r>
              <a:rPr b="0" i="0" lang="en-US" sz="3959" u="none" cap="none" strike="noStrike">
                <a:solidFill>
                  <a:srgbClr val="00B0F0"/>
                </a:solidFill>
                <a:latin typeface="Calibri"/>
                <a:ea typeface="Calibri"/>
                <a:cs typeface="Calibri"/>
                <a:sym typeface="Calibri"/>
              </a:rPr>
              <a:t>Investment Casting (Lost Wax Process)</a:t>
            </a:r>
            <a:endParaRPr/>
          </a:p>
        </p:txBody>
      </p:sp>
      <p:sp>
        <p:nvSpPr>
          <p:cNvPr id="89" name="Google Shape;89;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A pattern made of wax is coated with a refractory material to make mold, after which wax is melted away prior to pouring molten metal  </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It is a precision casting process - capable of castings of high accuracy and intricate detail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3959"/>
              <a:buFont typeface="Calibri"/>
              <a:buNone/>
            </a:pPr>
            <a:r>
              <a:rPr b="0" i="0" lang="en-US" sz="3959" u="none" cap="none" strike="noStrike">
                <a:solidFill>
                  <a:srgbClr val="00B0F0"/>
                </a:solidFill>
                <a:latin typeface="Calibri"/>
                <a:ea typeface="Calibri"/>
                <a:cs typeface="Calibri"/>
                <a:sym typeface="Calibri"/>
              </a:rPr>
              <a:t>Advantages and Disadvantages of Investment Casting </a:t>
            </a:r>
            <a:endParaRPr/>
          </a:p>
        </p:txBody>
      </p:sp>
      <p:sp>
        <p:nvSpPr>
          <p:cNvPr id="141" name="Google Shape;141;p2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B0F0"/>
              </a:buClr>
              <a:buSzPts val="3200"/>
              <a:buFont typeface="Arial"/>
              <a:buChar char="•"/>
            </a:pPr>
            <a:r>
              <a:rPr b="0" i="0" lang="en-US" sz="3200" u="none" cap="none" strike="noStrike">
                <a:solidFill>
                  <a:srgbClr val="00B0F0"/>
                </a:solidFill>
                <a:latin typeface="Calibri"/>
                <a:ea typeface="Calibri"/>
                <a:cs typeface="Calibri"/>
                <a:sym typeface="Calibri"/>
              </a:rPr>
              <a:t>Disadvantages</a:t>
            </a:r>
            <a:r>
              <a:rPr b="0" i="0" lang="en-US" sz="3200" u="none" cap="none" strike="noStrike">
                <a:solidFill>
                  <a:schemeClr val="dk1"/>
                </a:solidFill>
                <a:latin typeface="Calibri"/>
                <a:ea typeface="Calibri"/>
                <a:cs typeface="Calibri"/>
                <a:sym typeface="Calibri"/>
              </a:rPr>
              <a: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Many processing steps are required</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Relatively expensive process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Size limitation, use for less than 0.5 kg</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Slow process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4400"/>
              <a:buFont typeface="Calibri"/>
              <a:buNone/>
            </a:pPr>
            <a:r>
              <a:rPr b="0" i="0" lang="en-US" sz="4400" u="none" cap="none" strike="noStrike">
                <a:solidFill>
                  <a:srgbClr val="00B0F0"/>
                </a:solidFill>
                <a:latin typeface="Calibri"/>
                <a:ea typeface="Calibri"/>
                <a:cs typeface="Calibri"/>
                <a:sym typeface="Calibri"/>
              </a:rPr>
              <a:t>Applications of Investment Casting </a:t>
            </a:r>
            <a:endParaRPr/>
          </a:p>
        </p:txBody>
      </p:sp>
      <p:sp>
        <p:nvSpPr>
          <p:cNvPr id="147" name="Google Shape;147;p2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285750" lvl="1" marL="74295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Milling machine cutters and tools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Jet aircraft nozzles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Jewellary</a:t>
            </a:r>
            <a:endParaRPr b="0" i="0" sz="2800" u="none" cap="none" strike="noStrike">
              <a:solidFill>
                <a:schemeClr val="dk1"/>
              </a:solidFill>
              <a:latin typeface="Calibri"/>
              <a:ea typeface="Calibri"/>
              <a:cs typeface="Calibri"/>
              <a:sym typeface="Calibri"/>
            </a:endParaRPr>
          </a:p>
          <a:p>
            <a:pPr indent="0" lvl="1" marL="457200" marR="0" rtl="0" algn="l">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4"/>
          <p:cNvPicPr preferRelativeResize="0"/>
          <p:nvPr>
            <p:ph idx="1" type="body"/>
          </p:nvPr>
        </p:nvPicPr>
        <p:blipFill rotWithShape="1">
          <a:blip r:embed="rId3">
            <a:alphaModFix/>
          </a:blip>
          <a:srcRect b="0" l="0" r="0" t="0"/>
          <a:stretch/>
        </p:blipFill>
        <p:spPr>
          <a:xfrm>
            <a:off x="1" y="14068"/>
            <a:ext cx="9144000" cy="684393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1524000" y="304800"/>
            <a:ext cx="5791200" cy="11731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3959"/>
              <a:buFont typeface="Calibri"/>
              <a:buNone/>
            </a:pPr>
            <a:r>
              <a:rPr b="0" i="0" lang="en-US" sz="3959" u="none" cap="none" strike="noStrike">
                <a:solidFill>
                  <a:srgbClr val="00B0F0"/>
                </a:solidFill>
                <a:latin typeface="Calibri"/>
                <a:ea typeface="Calibri"/>
                <a:cs typeface="Calibri"/>
                <a:sym typeface="Calibri"/>
              </a:rPr>
              <a:t>Permanent Mold Casting/ Gravity die casting</a:t>
            </a:r>
            <a:endParaRPr/>
          </a:p>
        </p:txBody>
      </p:sp>
      <p:sp>
        <p:nvSpPr>
          <p:cNvPr id="158" name="Google Shape;158;p25"/>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Uses a mould which is permanent i.e. mould can be reused many times before it is rebuilt.</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 mold constructed of two sections designed for easy, precise opening and closing.</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Molten metal poured under gravity action.</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Mould made up of dense, fine grained and heat resistant metals.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idx="1" type="body"/>
          </p:nvPr>
        </p:nvSpPr>
        <p:spPr>
          <a:xfrm>
            <a:off x="1981200" y="4800600"/>
            <a:ext cx="5638800" cy="762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Figure 11.10 ‑ Steps in permanent mold casting: </a:t>
            </a:r>
            <a:endParaRPr/>
          </a:p>
          <a:p>
            <a:pPr indent="-342900" lvl="0" marL="342900" marR="0" rtl="0" algn="l">
              <a:lnSpc>
                <a:spcPct val="90000"/>
              </a:lnSpc>
              <a:spcBef>
                <a:spcPts val="4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(1) mold is preheated and coated </a:t>
            </a:r>
            <a:endParaRPr/>
          </a:p>
        </p:txBody>
      </p:sp>
      <p:pic>
        <p:nvPicPr>
          <p:cNvPr descr="C:\My Documents\Books\Mfg01Images\7928D_Wiley\Groover\Fund Of Modern Manufacturing\jpeg_art\ch11_jpeg\w0104c1.JPG" id="164" name="Google Shape;164;p26"/>
          <p:cNvPicPr preferRelativeResize="0"/>
          <p:nvPr/>
        </p:nvPicPr>
        <p:blipFill rotWithShape="1">
          <a:blip r:embed="rId3">
            <a:alphaModFix/>
          </a:blip>
          <a:srcRect b="0" l="0" r="0" t="0"/>
          <a:stretch/>
        </p:blipFill>
        <p:spPr>
          <a:xfrm>
            <a:off x="1219200" y="762000"/>
            <a:ext cx="6724650" cy="3829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7"/>
          <p:cNvSpPr txBox="1"/>
          <p:nvPr>
            <p:ph idx="1" type="body"/>
          </p:nvPr>
        </p:nvSpPr>
        <p:spPr>
          <a:xfrm>
            <a:off x="1676400" y="4876800"/>
            <a:ext cx="5867400" cy="838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Figure 11.10 ‑ Steps in permanent mold casting: </a:t>
            </a:r>
            <a:endParaRPr/>
          </a:p>
          <a:p>
            <a:pPr indent="-342900" lvl="0" marL="342900" marR="0" rtl="0" algn="l">
              <a:spcBef>
                <a:spcPts val="4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(2) cores (if used) are inserted and mold is closed </a:t>
            </a:r>
            <a:endParaRPr/>
          </a:p>
        </p:txBody>
      </p:sp>
      <p:pic>
        <p:nvPicPr>
          <p:cNvPr descr="C:\My Documents\Books\Mfg01Images\7928D_Wiley\Groover\Fund Of Modern Manufacturing\jpeg_art\ch11_jpeg\w0104c2.JPG" id="170" name="Google Shape;170;p27"/>
          <p:cNvPicPr preferRelativeResize="0"/>
          <p:nvPr/>
        </p:nvPicPr>
        <p:blipFill rotWithShape="1">
          <a:blip r:embed="rId3">
            <a:alphaModFix/>
          </a:blip>
          <a:srcRect b="0" l="0" r="0" t="0"/>
          <a:stretch/>
        </p:blipFill>
        <p:spPr>
          <a:xfrm>
            <a:off x="1828800" y="838200"/>
            <a:ext cx="5392738" cy="388778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8"/>
          <p:cNvSpPr txBox="1"/>
          <p:nvPr>
            <p:ph idx="1" type="body"/>
          </p:nvPr>
        </p:nvSpPr>
        <p:spPr>
          <a:xfrm>
            <a:off x="1676400" y="4953000"/>
            <a:ext cx="5715000" cy="914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Figure 11.10 ‑ Steps in permanent mold casting: </a:t>
            </a:r>
            <a:endParaRPr/>
          </a:p>
          <a:p>
            <a:pPr indent="-342900" lvl="0" marL="342900" marR="0" rtl="0" algn="l">
              <a:lnSpc>
                <a:spcPct val="90000"/>
              </a:lnSpc>
              <a:spcBef>
                <a:spcPts val="64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(3) molten metal is poured into the mold</a:t>
            </a:r>
            <a:r>
              <a:rPr b="0" i="0" lang="en-US" sz="3200" u="none" cap="none" strike="noStrike">
                <a:solidFill>
                  <a:schemeClr val="dk1"/>
                </a:solidFill>
                <a:latin typeface="Calibri"/>
                <a:ea typeface="Calibri"/>
                <a:cs typeface="Calibri"/>
                <a:sym typeface="Calibri"/>
              </a:rPr>
              <a:t> </a:t>
            </a:r>
            <a:endParaRPr/>
          </a:p>
        </p:txBody>
      </p:sp>
      <p:pic>
        <p:nvPicPr>
          <p:cNvPr descr="C:\My Documents\Books\Mfg01Images\7928D_Wiley\Groover\Fund Of Modern Manufacturing\jpeg_art\ch11_jpeg\w0104c3.JPG" id="176" name="Google Shape;176;p28"/>
          <p:cNvPicPr preferRelativeResize="0"/>
          <p:nvPr/>
        </p:nvPicPr>
        <p:blipFill rotWithShape="1">
          <a:blip r:embed="rId3">
            <a:alphaModFix/>
          </a:blip>
          <a:srcRect b="0" l="0" r="0" t="0"/>
          <a:stretch/>
        </p:blipFill>
        <p:spPr>
          <a:xfrm>
            <a:off x="2895600" y="762000"/>
            <a:ext cx="3292475" cy="3933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3959"/>
              <a:buFont typeface="Calibri"/>
              <a:buNone/>
            </a:pPr>
            <a:r>
              <a:rPr b="0" i="0" lang="en-US" sz="3959" u="none" cap="none" strike="noStrike">
                <a:solidFill>
                  <a:srgbClr val="00B0F0"/>
                </a:solidFill>
                <a:latin typeface="Calibri"/>
                <a:ea typeface="Calibri"/>
                <a:cs typeface="Calibri"/>
                <a:sym typeface="Calibri"/>
              </a:rPr>
              <a:t>Advantages and Limitations of </a:t>
            </a:r>
            <a:br>
              <a:rPr b="0" i="0" lang="en-US" sz="3959" u="none" cap="none" strike="noStrike">
                <a:solidFill>
                  <a:srgbClr val="00B0F0"/>
                </a:solidFill>
                <a:latin typeface="Calibri"/>
                <a:ea typeface="Calibri"/>
                <a:cs typeface="Calibri"/>
                <a:sym typeface="Calibri"/>
              </a:rPr>
            </a:br>
            <a:r>
              <a:rPr b="0" i="0" lang="en-US" sz="3959" u="none" cap="none" strike="noStrike">
                <a:solidFill>
                  <a:srgbClr val="00B0F0"/>
                </a:solidFill>
                <a:latin typeface="Calibri"/>
                <a:ea typeface="Calibri"/>
                <a:cs typeface="Calibri"/>
                <a:sym typeface="Calibri"/>
              </a:rPr>
              <a:t>Permanent Mold Casting</a:t>
            </a:r>
            <a:endParaRPr/>
          </a:p>
        </p:txBody>
      </p:sp>
      <p:sp>
        <p:nvSpPr>
          <p:cNvPr id="182" name="Google Shape;182;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rgbClr val="00B0F0"/>
              </a:buClr>
              <a:buSzPts val="3200"/>
              <a:buFont typeface="Arial"/>
              <a:buChar char="•"/>
            </a:pPr>
            <a:r>
              <a:rPr b="0" i="0" lang="en-US" sz="3200" u="none" cap="none" strike="noStrike">
                <a:solidFill>
                  <a:srgbClr val="00B0F0"/>
                </a:solidFill>
                <a:latin typeface="Calibri"/>
                <a:ea typeface="Calibri"/>
                <a:cs typeface="Calibri"/>
                <a:sym typeface="Calibri"/>
              </a:rPr>
              <a:t>Advantages:</a:t>
            </a:r>
            <a:endParaRPr/>
          </a:p>
          <a:p>
            <a:pPr indent="-285750" lvl="1" marL="742950" marR="0" rtl="0" algn="l">
              <a:lnSpc>
                <a:spcPct val="8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Good dimensional control and surface finish</a:t>
            </a:r>
            <a:endParaRPr/>
          </a:p>
          <a:p>
            <a:pPr indent="-285750" lvl="1" marL="742950" marR="0" rtl="0" algn="l">
              <a:lnSpc>
                <a:spcPct val="8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High production rate, so use in mass production.</a:t>
            </a:r>
            <a:endParaRPr/>
          </a:p>
          <a:p>
            <a:pPr indent="-285750" lvl="1" marL="742950" marR="0" rtl="0" algn="l">
              <a:lnSpc>
                <a:spcPct val="8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 mold results in a finer grain structure, so stronger castings are produced  </a:t>
            </a:r>
            <a:endParaRPr/>
          </a:p>
          <a:p>
            <a:pPr indent="-342900" lvl="0" marL="342900" marR="0" rtl="0" algn="l">
              <a:lnSpc>
                <a:spcPct val="80000"/>
              </a:lnSpc>
              <a:spcBef>
                <a:spcPts val="640"/>
              </a:spcBef>
              <a:spcAft>
                <a:spcPts val="0"/>
              </a:spcAft>
              <a:buClr>
                <a:srgbClr val="00B0F0"/>
              </a:buClr>
              <a:buSzPts val="3200"/>
              <a:buFont typeface="Arial"/>
              <a:buChar char="•"/>
            </a:pPr>
            <a:r>
              <a:rPr b="0" i="0" lang="en-US" sz="3200" u="none" cap="none" strike="noStrike">
                <a:solidFill>
                  <a:srgbClr val="00B0F0"/>
                </a:solidFill>
                <a:latin typeface="Calibri"/>
                <a:ea typeface="Calibri"/>
                <a:cs typeface="Calibri"/>
                <a:sym typeface="Calibri"/>
              </a:rPr>
              <a:t>Limitations:</a:t>
            </a:r>
            <a:endParaRPr/>
          </a:p>
          <a:p>
            <a:pPr indent="-285750" lvl="1" marL="742950" marR="0" rtl="0" algn="l">
              <a:lnSpc>
                <a:spcPct val="8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Generally limited to metals of lower melting point  </a:t>
            </a:r>
            <a:endParaRPr/>
          </a:p>
          <a:p>
            <a:pPr indent="-285750" lvl="1" marL="742950" marR="0" rtl="0" algn="l">
              <a:lnSpc>
                <a:spcPct val="8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Complicated shapes can’t be produced.</a:t>
            </a:r>
            <a:endParaRPr/>
          </a:p>
          <a:p>
            <a:pPr indent="-285750" lvl="1" marL="742950" marR="0" rtl="0" algn="l">
              <a:lnSpc>
                <a:spcPct val="8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High cost of mold</a:t>
            </a:r>
            <a:endParaRPr/>
          </a:p>
          <a:p>
            <a:pPr indent="-285750" lvl="1" marL="742950" marR="0" rtl="0" algn="l">
              <a:lnSpc>
                <a:spcPct val="80000"/>
              </a:lnSpc>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Not suitable for all metals.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3959"/>
              <a:buFont typeface="Calibri"/>
              <a:buNone/>
            </a:pPr>
            <a:r>
              <a:rPr b="0" i="0" lang="en-US" sz="3959" u="none" cap="none" strike="noStrike">
                <a:solidFill>
                  <a:srgbClr val="00B0F0"/>
                </a:solidFill>
                <a:latin typeface="Calibri"/>
                <a:ea typeface="Calibri"/>
                <a:cs typeface="Calibri"/>
                <a:sym typeface="Calibri"/>
              </a:rPr>
              <a:t>Applications of Permanent Mold Casting</a:t>
            </a:r>
            <a:endParaRPr/>
          </a:p>
        </p:txBody>
      </p:sp>
      <p:sp>
        <p:nvSpPr>
          <p:cNvPr id="188" name="Google Shape;188;p30"/>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Due to high mold cost, process is best suited to high volume production and can be automated accordingly  </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Typical parts: automotive pistons, pump bodies, and certain castings for aircraft and missiles  </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Metals commonly cast: aluminum, magnesium, copper‑base alloys, and cast iron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4400"/>
              <a:buFont typeface="Calibri"/>
              <a:buNone/>
            </a:pPr>
            <a:r>
              <a:rPr b="0" i="0" lang="en-US" sz="4400" u="none" cap="none" strike="noStrike">
                <a:solidFill>
                  <a:srgbClr val="00B0F0"/>
                </a:solidFill>
                <a:latin typeface="Calibri"/>
                <a:ea typeface="Calibri"/>
                <a:cs typeface="Calibri"/>
                <a:sym typeface="Calibri"/>
              </a:rPr>
              <a:t>Die Casting/ Pressure die casting</a:t>
            </a:r>
            <a:endParaRPr/>
          </a:p>
        </p:txBody>
      </p:sp>
      <p:sp>
        <p:nvSpPr>
          <p:cNvPr id="194" name="Google Shape;194;p3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Molten metal is forced into a permanent metal mold or die under certain pressure.  </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Pressure is maintained during solidification, then mold is opened and part is removed  </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Molds in this casting operation are called </a:t>
            </a:r>
            <a:r>
              <a:rPr b="0" i="1" lang="en-US" sz="3200" u="none" cap="none" strike="noStrike">
                <a:solidFill>
                  <a:schemeClr val="dk1"/>
                </a:solidFill>
                <a:latin typeface="Calibri"/>
                <a:ea typeface="Calibri"/>
                <a:cs typeface="Calibri"/>
                <a:sym typeface="Calibri"/>
              </a:rPr>
              <a:t>dies</a:t>
            </a:r>
            <a:r>
              <a:rPr b="0" i="0" lang="en-US" sz="3200" u="none" cap="none" strike="noStrike">
                <a:solidFill>
                  <a:schemeClr val="dk1"/>
                </a:solidFill>
                <a:latin typeface="Calibri"/>
                <a:ea typeface="Calibri"/>
                <a:cs typeface="Calibri"/>
                <a:sym typeface="Calibri"/>
              </a:rPr>
              <a:t>; hence the name die casting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4"/>
          <p:cNvSpPr txBox="1"/>
          <p:nvPr>
            <p:ph idx="1" type="body"/>
          </p:nvPr>
        </p:nvSpPr>
        <p:spPr>
          <a:xfrm>
            <a:off x="685800" y="4953000"/>
            <a:ext cx="7772400" cy="11430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Steps</a:t>
            </a:r>
            <a:endParaRPr/>
          </a:p>
          <a:p>
            <a:pPr indent="-457200" lvl="0" marL="457200" marR="0" rtl="0" algn="l">
              <a:lnSpc>
                <a:spcPct val="80000"/>
              </a:lnSpc>
              <a:spcBef>
                <a:spcPts val="4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1. wax patterns are produced</a:t>
            </a:r>
            <a:endParaRPr/>
          </a:p>
          <a:p>
            <a:pPr indent="-457200" lvl="0" marL="457200" marR="0" rtl="0" algn="l">
              <a:lnSpc>
                <a:spcPct val="80000"/>
              </a:lnSpc>
              <a:spcBef>
                <a:spcPts val="64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2.  several patterns are attached to a sprue to form a pattern tree</a:t>
            </a:r>
            <a:r>
              <a:rPr b="0" i="0" lang="en-US" sz="3200" u="none" cap="none" strike="noStrike">
                <a:solidFill>
                  <a:schemeClr val="dk1"/>
                </a:solidFill>
                <a:latin typeface="Calibri"/>
                <a:ea typeface="Calibri"/>
                <a:cs typeface="Calibri"/>
                <a:sym typeface="Calibri"/>
              </a:rPr>
              <a:t>  </a:t>
            </a:r>
            <a:endParaRPr/>
          </a:p>
        </p:txBody>
      </p:sp>
      <p:pic>
        <p:nvPicPr>
          <p:cNvPr descr="C:\My Documents\Books\Mfg01Images\7928D_Wiley\Groover\Fund Of Modern Manufacturing\jpeg_art\ch11_jpeg\w0102c1&amp;2.JPG" id="95" name="Google Shape;95;p14"/>
          <p:cNvPicPr preferRelativeResize="0"/>
          <p:nvPr/>
        </p:nvPicPr>
        <p:blipFill rotWithShape="1">
          <a:blip r:embed="rId3">
            <a:alphaModFix/>
          </a:blip>
          <a:srcRect b="0" l="0" r="0" t="0"/>
          <a:stretch/>
        </p:blipFill>
        <p:spPr>
          <a:xfrm>
            <a:off x="1828800" y="685800"/>
            <a:ext cx="5464175" cy="39782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4400"/>
              <a:buFont typeface="Calibri"/>
              <a:buNone/>
            </a:pPr>
            <a:r>
              <a:rPr b="0" i="0" lang="en-US" sz="4400" u="none" cap="none" strike="noStrike">
                <a:solidFill>
                  <a:srgbClr val="00B0F0"/>
                </a:solidFill>
                <a:latin typeface="Calibri"/>
                <a:ea typeface="Calibri"/>
                <a:cs typeface="Calibri"/>
                <a:sym typeface="Calibri"/>
              </a:rPr>
              <a:t>STEPS</a:t>
            </a:r>
            <a:endParaRPr b="0" i="0" sz="4400" u="none" cap="none" strike="noStrike">
              <a:solidFill>
                <a:srgbClr val="00B0F0"/>
              </a:solidFill>
              <a:latin typeface="Calibri"/>
              <a:ea typeface="Calibri"/>
              <a:cs typeface="Calibri"/>
              <a:sym typeface="Calibri"/>
            </a:endParaRPr>
          </a:p>
        </p:txBody>
      </p:sp>
      <p:sp>
        <p:nvSpPr>
          <p:cNvPr id="200" name="Google Shape;200;p3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Closing of two halves of die.</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Forcing the molten metal under pressure into die.</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Holding the two halves together during pouring and solidification.</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Opening the two halves and ejecting the casting.</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Die Casting Machines</a:t>
            </a:r>
            <a:endParaRPr/>
          </a:p>
        </p:txBody>
      </p:sp>
      <p:sp>
        <p:nvSpPr>
          <p:cNvPr id="206" name="Google Shape;206;p3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Two main types: </a:t>
            </a:r>
            <a:endParaRPr/>
          </a:p>
          <a:p>
            <a:pPr indent="-457200" lvl="1" marL="914400" marR="0" rtl="0" algn="l">
              <a:spcBef>
                <a:spcPts val="560"/>
              </a:spcBef>
              <a:spcAft>
                <a:spcPts val="0"/>
              </a:spcAft>
              <a:buClr>
                <a:schemeClr val="dk1"/>
              </a:buClr>
              <a:buSzPts val="2800"/>
              <a:buFont typeface="Noto Sans Symbols"/>
              <a:buAutoNum type="arabicPeriod"/>
            </a:pPr>
            <a:r>
              <a:rPr b="0" i="0" lang="en-US" sz="2800" u="none" cap="none" strike="noStrike">
                <a:solidFill>
                  <a:schemeClr val="dk1"/>
                </a:solidFill>
                <a:latin typeface="Calibri"/>
                <a:ea typeface="Calibri"/>
                <a:cs typeface="Calibri"/>
                <a:sym typeface="Calibri"/>
              </a:rPr>
              <a:t>Hot‑chamber machine</a:t>
            </a:r>
            <a:endParaRPr/>
          </a:p>
          <a:p>
            <a:pPr indent="-457200" lvl="1" marL="914400" marR="0" rtl="0" algn="l">
              <a:spcBef>
                <a:spcPts val="560"/>
              </a:spcBef>
              <a:spcAft>
                <a:spcPts val="0"/>
              </a:spcAft>
              <a:buClr>
                <a:schemeClr val="dk1"/>
              </a:buClr>
              <a:buSzPts val="2800"/>
              <a:buFont typeface="Noto Sans Symbols"/>
              <a:buAutoNum type="arabicPeriod"/>
            </a:pPr>
            <a:r>
              <a:rPr b="0" i="0" lang="en-US" sz="2800" u="none" cap="none" strike="noStrike">
                <a:solidFill>
                  <a:schemeClr val="dk1"/>
                </a:solidFill>
                <a:latin typeface="Calibri"/>
                <a:ea typeface="Calibri"/>
                <a:cs typeface="Calibri"/>
                <a:sym typeface="Calibri"/>
              </a:rPr>
              <a:t>Cold‑chamber machine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4400"/>
              <a:buFont typeface="Calibri"/>
              <a:buNone/>
            </a:pPr>
            <a:r>
              <a:rPr b="0" i="0" lang="en-US" sz="4400" u="none" cap="none" strike="noStrike">
                <a:solidFill>
                  <a:srgbClr val="00B0F0"/>
                </a:solidFill>
                <a:latin typeface="Calibri"/>
                <a:ea typeface="Calibri"/>
                <a:cs typeface="Calibri"/>
                <a:sym typeface="Calibri"/>
              </a:rPr>
              <a:t>Hot-Chamber Die Casting</a:t>
            </a:r>
            <a:endParaRPr/>
          </a:p>
        </p:txBody>
      </p:sp>
      <p:sp>
        <p:nvSpPr>
          <p:cNvPr id="212" name="Google Shape;212;p3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Metal is melted in a container, and a piston injects liquid metal under high pressure into the die  </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Machine is operated by a hydraulic plunger.</a:t>
            </a:r>
            <a:endParaRPr/>
          </a:p>
          <a:p>
            <a:pPr indent="-342900" lvl="0" marL="342900" marR="0" rtl="0" algn="l">
              <a:spcBef>
                <a:spcPts val="640"/>
              </a:spcBef>
              <a:spcAft>
                <a:spcPts val="0"/>
              </a:spcAft>
              <a:buClr>
                <a:srgbClr val="00B0F0"/>
              </a:buClr>
              <a:buSzPts val="3200"/>
              <a:buFont typeface="Arial"/>
              <a:buChar char="•"/>
            </a:pPr>
            <a:r>
              <a:rPr b="0" i="0" lang="en-US" sz="3200" u="none" cap="none" strike="noStrike">
                <a:solidFill>
                  <a:srgbClr val="00B0F0"/>
                </a:solidFill>
                <a:latin typeface="Calibri"/>
                <a:ea typeface="Calibri"/>
                <a:cs typeface="Calibri"/>
                <a:sym typeface="Calibri"/>
              </a:rPr>
              <a:t>Applications</a:t>
            </a:r>
            <a:r>
              <a:rPr b="0" i="0" lang="en-US" sz="3200" u="none" cap="none" strike="noStrike">
                <a:solidFill>
                  <a:schemeClr val="dk1"/>
                </a:solidFill>
                <a:latin typeface="Calibri"/>
                <a:ea typeface="Calibri"/>
                <a:cs typeface="Calibri"/>
                <a:sym typeface="Calibri"/>
              </a:rPr>
              <a:t> limited to low melting‑point metals that do not chemically attack plunger and other mechanical components  </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Casting metals: zinc, tin, lead, and magnesium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5"/>
          <p:cNvSpPr txBox="1"/>
          <p:nvPr>
            <p:ph idx="1" type="body"/>
          </p:nvPr>
        </p:nvSpPr>
        <p:spPr>
          <a:xfrm>
            <a:off x="838200" y="5105400"/>
            <a:ext cx="7620000" cy="99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None/>
            </a:pPr>
            <a:r>
              <a:rPr b="1" i="0" lang="en-US" sz="2000" u="none" cap="none" strike="noStrike">
                <a:solidFill>
                  <a:schemeClr val="dk1"/>
                </a:solidFill>
                <a:latin typeface="Calibri"/>
                <a:ea typeface="Calibri"/>
                <a:cs typeface="Calibri"/>
                <a:sym typeface="Calibri"/>
              </a:rPr>
              <a:t>Cycle in hot‑chamber casting: </a:t>
            </a:r>
            <a:endParaRPr/>
          </a:p>
          <a:p>
            <a:pPr indent="-342900" lvl="0" marL="342900" marR="0" rtl="0" algn="l">
              <a:lnSpc>
                <a:spcPct val="90000"/>
              </a:lnSpc>
              <a:spcBef>
                <a:spcPts val="4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(1) with die closed and plunger withdrawn, molten metal flows into the chamber </a:t>
            </a:r>
            <a:endParaRPr/>
          </a:p>
        </p:txBody>
      </p:sp>
      <p:pic>
        <p:nvPicPr>
          <p:cNvPr descr="C:\My Documents\Books\Mfg01Images\7928D_Wiley\Groover\Fund Of Modern Manufacturing\jpeg_art\ch11_jpeg\w0107c1.JPG" id="218" name="Google Shape;218;p35"/>
          <p:cNvPicPr preferRelativeResize="0"/>
          <p:nvPr/>
        </p:nvPicPr>
        <p:blipFill rotWithShape="1">
          <a:blip r:embed="rId3">
            <a:alphaModFix/>
          </a:blip>
          <a:srcRect b="0" l="0" r="0" t="0"/>
          <a:stretch/>
        </p:blipFill>
        <p:spPr>
          <a:xfrm>
            <a:off x="1752600" y="685800"/>
            <a:ext cx="5724525" cy="422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6"/>
          <p:cNvSpPr txBox="1"/>
          <p:nvPr>
            <p:ph idx="1" type="body"/>
          </p:nvPr>
        </p:nvSpPr>
        <p:spPr>
          <a:xfrm>
            <a:off x="1295400" y="4953000"/>
            <a:ext cx="6934200" cy="1143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(2) plunger forces metal in chamber to flow into die, maintaining pressure during cooling and solidification</a:t>
            </a:r>
            <a:r>
              <a:rPr b="0" i="0" lang="en-US" sz="3200" u="none" cap="none" strike="noStrike">
                <a:solidFill>
                  <a:schemeClr val="dk1"/>
                </a:solidFill>
                <a:latin typeface="Calibri"/>
                <a:ea typeface="Calibri"/>
                <a:cs typeface="Calibri"/>
                <a:sym typeface="Calibri"/>
              </a:rPr>
              <a:t> </a:t>
            </a:r>
            <a:endParaRPr/>
          </a:p>
        </p:txBody>
      </p:sp>
      <p:pic>
        <p:nvPicPr>
          <p:cNvPr descr="C:\My Documents\Books\Mfg01Images\7928D_Wiley\Groover\Fund Of Modern Manufacturing\jpeg_art\ch11_jpeg\w0107c2.JPG" id="224" name="Google Shape;224;p36"/>
          <p:cNvPicPr preferRelativeResize="0"/>
          <p:nvPr/>
        </p:nvPicPr>
        <p:blipFill rotWithShape="1">
          <a:blip r:embed="rId3">
            <a:alphaModFix/>
          </a:blip>
          <a:srcRect b="0" l="0" r="0" t="0"/>
          <a:stretch/>
        </p:blipFill>
        <p:spPr>
          <a:xfrm>
            <a:off x="2438400" y="685800"/>
            <a:ext cx="4191000" cy="41179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4400"/>
              <a:buFont typeface="Calibri"/>
              <a:buNone/>
            </a:pPr>
            <a:r>
              <a:rPr b="0" i="0" lang="en-US" sz="4400" u="none" cap="none" strike="noStrike">
                <a:solidFill>
                  <a:srgbClr val="00B0F0"/>
                </a:solidFill>
                <a:latin typeface="Calibri"/>
                <a:ea typeface="Calibri"/>
                <a:cs typeface="Calibri"/>
                <a:sym typeface="Calibri"/>
              </a:rPr>
              <a:t>Cold‑Chamber Die Casting Machine</a:t>
            </a:r>
            <a:endParaRPr/>
          </a:p>
        </p:txBody>
      </p:sp>
      <p:sp>
        <p:nvSpPr>
          <p:cNvPr id="230" name="Google Shape;230;p3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960"/>
              <a:buFont typeface="Arial"/>
              <a:buNone/>
            </a:pPr>
            <a:r>
              <a:rPr b="0" i="0" lang="en-US" sz="2960" u="none" cap="none" strike="noStrike">
                <a:solidFill>
                  <a:schemeClr val="dk1"/>
                </a:solidFill>
                <a:latin typeface="Calibri"/>
                <a:ea typeface="Calibri"/>
                <a:cs typeface="Calibri"/>
                <a:sym typeface="Calibri"/>
              </a:rPr>
              <a:t>Molten metal is poured into unheated chamber from </a:t>
            </a:r>
            <a:r>
              <a:rPr b="0" i="0" lang="en-US" sz="2960" u="none" cap="none" strike="noStrike">
                <a:solidFill>
                  <a:srgbClr val="00B0F0"/>
                </a:solidFill>
                <a:latin typeface="Calibri"/>
                <a:ea typeface="Calibri"/>
                <a:cs typeface="Calibri"/>
                <a:sym typeface="Calibri"/>
              </a:rPr>
              <a:t>external melting container</a:t>
            </a:r>
            <a:r>
              <a:rPr b="0" i="0" lang="en-US" sz="2960" u="none" cap="none" strike="noStrike">
                <a:solidFill>
                  <a:schemeClr val="dk1"/>
                </a:solidFill>
                <a:latin typeface="Calibri"/>
                <a:ea typeface="Calibri"/>
                <a:cs typeface="Calibri"/>
                <a:sym typeface="Calibri"/>
              </a:rPr>
              <a:t>, and a piston injects metal under high pressure into die cavity  </a:t>
            </a:r>
            <a:endParaRPr/>
          </a:p>
          <a:p>
            <a:pPr indent="-342900" lvl="0" marL="342900" marR="0" rtl="0" algn="l">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High production but not usually as fast as hot‑chamber machines because of pouring step  </a:t>
            </a:r>
            <a:endParaRPr/>
          </a:p>
          <a:p>
            <a:pPr indent="-342900" lvl="0" marL="342900" marR="0" rtl="0" algn="l">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Casting metals: aluminum, brass, and magnesium alloys  </a:t>
            </a:r>
            <a:endParaRPr/>
          </a:p>
          <a:p>
            <a:pPr indent="-342900" lvl="0" marL="342900" marR="0" rtl="0" algn="l">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Advantageous for high melting‑point alloys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8"/>
          <p:cNvSpPr txBox="1"/>
          <p:nvPr>
            <p:ph idx="1" type="body"/>
          </p:nvPr>
        </p:nvSpPr>
        <p:spPr>
          <a:xfrm>
            <a:off x="1524000" y="4800600"/>
            <a:ext cx="6248400" cy="10668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90000"/>
              </a:lnSpc>
              <a:spcBef>
                <a:spcPts val="0"/>
              </a:spcBef>
              <a:spcAft>
                <a:spcPts val="0"/>
              </a:spcAft>
              <a:buClr>
                <a:schemeClr val="dk1"/>
              </a:buClr>
              <a:buSzPts val="2000"/>
              <a:buFont typeface="Arial"/>
              <a:buNone/>
            </a:pPr>
            <a:r>
              <a:rPr b="1" i="0" lang="en-US" sz="2000" u="none" cap="none" strike="noStrike">
                <a:solidFill>
                  <a:schemeClr val="dk1"/>
                </a:solidFill>
                <a:latin typeface="Calibri"/>
                <a:ea typeface="Calibri"/>
                <a:cs typeface="Calibri"/>
                <a:sym typeface="Calibri"/>
              </a:rPr>
              <a:t>Cycle in cold‑chamber casting: </a:t>
            </a:r>
            <a:endParaRPr/>
          </a:p>
          <a:p>
            <a:pPr indent="-457200" lvl="0" marL="457200" marR="0" rtl="0" algn="l">
              <a:lnSpc>
                <a:spcPct val="90000"/>
              </a:lnSpc>
              <a:spcBef>
                <a:spcPts val="400"/>
              </a:spcBef>
              <a:spcAft>
                <a:spcPts val="0"/>
              </a:spcAft>
              <a:buClr>
                <a:schemeClr val="dk1"/>
              </a:buClr>
              <a:buSzPts val="2000"/>
              <a:buFont typeface="Arial"/>
              <a:buAutoNum type="arabicParenBoth"/>
            </a:pPr>
            <a:r>
              <a:rPr b="0" i="0" lang="en-US" sz="2000" u="none" cap="none" strike="noStrike">
                <a:solidFill>
                  <a:schemeClr val="dk1"/>
                </a:solidFill>
                <a:latin typeface="Calibri"/>
                <a:ea typeface="Calibri"/>
                <a:cs typeface="Calibri"/>
                <a:sym typeface="Calibri"/>
              </a:rPr>
              <a:t>with die closed and ram withdrawn, molten metal </a:t>
            </a:r>
            <a:endParaRPr/>
          </a:p>
          <a:p>
            <a:pPr indent="-457200" lvl="0" marL="457200" marR="0" rtl="0" algn="l">
              <a:lnSpc>
                <a:spcPct val="90000"/>
              </a:lnSpc>
              <a:spcBef>
                <a:spcPts val="4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is poured into the chamber  </a:t>
            </a:r>
            <a:endParaRPr/>
          </a:p>
        </p:txBody>
      </p:sp>
      <p:pic>
        <p:nvPicPr>
          <p:cNvPr descr="C:\My Documents\Books\Mfg01Images\7928D_Wiley\Groover\Fund Of Modern Manufacturing\jpeg_art\ch11_jpeg\w0108C1.JPG" id="236" name="Google Shape;236;p38"/>
          <p:cNvPicPr preferRelativeResize="0"/>
          <p:nvPr/>
        </p:nvPicPr>
        <p:blipFill rotWithShape="1">
          <a:blip r:embed="rId3">
            <a:alphaModFix/>
          </a:blip>
          <a:srcRect b="0" l="0" r="0" t="0"/>
          <a:stretch/>
        </p:blipFill>
        <p:spPr>
          <a:xfrm>
            <a:off x="1295400" y="762000"/>
            <a:ext cx="6629400" cy="3879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9"/>
          <p:cNvSpPr txBox="1"/>
          <p:nvPr>
            <p:ph idx="1" type="body"/>
          </p:nvPr>
        </p:nvSpPr>
        <p:spPr>
          <a:xfrm>
            <a:off x="838200" y="4572000"/>
            <a:ext cx="7620000" cy="1219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(2) ram forces metal to flow into die, maintaining pressure during cooling and solidification  </a:t>
            </a:r>
            <a:endParaRPr/>
          </a:p>
        </p:txBody>
      </p:sp>
      <p:pic>
        <p:nvPicPr>
          <p:cNvPr descr="C:\My Documents\Books\Mfg01Images\7928D_Wiley\Groover\Fund Of Modern Manufacturing\jpeg_art\ch11_jpeg\w0108C2.JPG" id="242" name="Google Shape;242;p39"/>
          <p:cNvPicPr preferRelativeResize="0"/>
          <p:nvPr/>
        </p:nvPicPr>
        <p:blipFill rotWithShape="1">
          <a:blip r:embed="rId3">
            <a:alphaModFix/>
          </a:blip>
          <a:srcRect b="0" l="0" r="0" t="0"/>
          <a:stretch/>
        </p:blipFill>
        <p:spPr>
          <a:xfrm>
            <a:off x="685800" y="685800"/>
            <a:ext cx="7772400" cy="3632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3959"/>
              <a:buFont typeface="Calibri"/>
              <a:buNone/>
            </a:pPr>
            <a:r>
              <a:rPr b="0" i="0" lang="en-US" sz="3959" u="none" cap="none" strike="noStrike">
                <a:solidFill>
                  <a:schemeClr val="dk1"/>
                </a:solidFill>
                <a:latin typeface="Calibri"/>
                <a:ea typeface="Calibri"/>
                <a:cs typeface="Calibri"/>
                <a:sym typeface="Calibri"/>
              </a:rPr>
              <a:t>Advantages and Limitations of </a:t>
            </a:r>
            <a:br>
              <a:rPr b="0" i="0" lang="en-US" sz="3959" u="none" cap="none" strike="noStrike">
                <a:solidFill>
                  <a:schemeClr val="dk1"/>
                </a:solidFill>
                <a:latin typeface="Calibri"/>
                <a:ea typeface="Calibri"/>
                <a:cs typeface="Calibri"/>
                <a:sym typeface="Calibri"/>
              </a:rPr>
            </a:br>
            <a:r>
              <a:rPr b="0" i="0" lang="en-US" sz="3959" u="none" cap="none" strike="noStrike">
                <a:solidFill>
                  <a:schemeClr val="dk1"/>
                </a:solidFill>
                <a:latin typeface="Calibri"/>
                <a:ea typeface="Calibri"/>
                <a:cs typeface="Calibri"/>
                <a:sym typeface="Calibri"/>
              </a:rPr>
              <a:t>Die Casting</a:t>
            </a:r>
            <a:endParaRPr/>
          </a:p>
        </p:txBody>
      </p:sp>
      <p:sp>
        <p:nvSpPr>
          <p:cNvPr id="248" name="Google Shape;248;p40"/>
          <p:cNvSpPr txBox="1"/>
          <p:nvPr>
            <p:ph idx="1" type="body"/>
          </p:nvPr>
        </p:nvSpPr>
        <p:spPr>
          <a:xfrm>
            <a:off x="685800" y="1752600"/>
            <a:ext cx="7772400" cy="4343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720"/>
              <a:buFont typeface="Arial"/>
              <a:buChar char="•"/>
            </a:pPr>
            <a:r>
              <a:rPr b="0" i="0" lang="en-US" sz="2720" u="none" cap="none" strike="noStrike">
                <a:solidFill>
                  <a:schemeClr val="dk1"/>
                </a:solidFill>
                <a:latin typeface="Calibri"/>
                <a:ea typeface="Calibri"/>
                <a:cs typeface="Calibri"/>
                <a:sym typeface="Calibri"/>
              </a:rPr>
              <a:t>Advantages:</a:t>
            </a:r>
            <a:endParaRPr/>
          </a:p>
          <a:p>
            <a:pPr indent="-285750" lvl="1" marL="742950" marR="0" rtl="0" algn="l">
              <a:lnSpc>
                <a:spcPct val="80000"/>
              </a:lnSpc>
              <a:spcBef>
                <a:spcPts val="476"/>
              </a:spcBef>
              <a:spcAft>
                <a:spcPts val="0"/>
              </a:spcAft>
              <a:buClr>
                <a:schemeClr val="dk1"/>
              </a:buClr>
              <a:buSzPts val="2380"/>
              <a:buFont typeface="Arial"/>
              <a:buChar char="–"/>
            </a:pPr>
            <a:r>
              <a:rPr b="0" i="0" lang="en-US" sz="2380" u="none" cap="none" strike="noStrike">
                <a:solidFill>
                  <a:schemeClr val="dk1"/>
                </a:solidFill>
                <a:latin typeface="Calibri"/>
                <a:ea typeface="Calibri"/>
                <a:cs typeface="Calibri"/>
                <a:sym typeface="Calibri"/>
              </a:rPr>
              <a:t>Economical for large production quantities</a:t>
            </a:r>
            <a:endParaRPr/>
          </a:p>
          <a:p>
            <a:pPr indent="-285750" lvl="1" marL="742950" marR="0" rtl="0" algn="l">
              <a:lnSpc>
                <a:spcPct val="80000"/>
              </a:lnSpc>
              <a:spcBef>
                <a:spcPts val="476"/>
              </a:spcBef>
              <a:spcAft>
                <a:spcPts val="0"/>
              </a:spcAft>
              <a:buClr>
                <a:schemeClr val="dk1"/>
              </a:buClr>
              <a:buSzPts val="2380"/>
              <a:buFont typeface="Arial"/>
              <a:buChar char="–"/>
            </a:pPr>
            <a:r>
              <a:rPr b="0" i="0" lang="en-US" sz="2380" u="none" cap="none" strike="noStrike">
                <a:solidFill>
                  <a:schemeClr val="dk1"/>
                </a:solidFill>
                <a:latin typeface="Calibri"/>
                <a:ea typeface="Calibri"/>
                <a:cs typeface="Calibri"/>
                <a:sym typeface="Calibri"/>
              </a:rPr>
              <a:t>Good dimensional accuracy and surface finish </a:t>
            </a:r>
            <a:endParaRPr/>
          </a:p>
          <a:p>
            <a:pPr indent="-285750" lvl="1" marL="742950" marR="0" rtl="0" algn="l">
              <a:lnSpc>
                <a:spcPct val="80000"/>
              </a:lnSpc>
              <a:spcBef>
                <a:spcPts val="476"/>
              </a:spcBef>
              <a:spcAft>
                <a:spcPts val="0"/>
              </a:spcAft>
              <a:buClr>
                <a:schemeClr val="dk1"/>
              </a:buClr>
              <a:buSzPts val="2380"/>
              <a:buFont typeface="Arial"/>
              <a:buChar char="–"/>
            </a:pPr>
            <a:r>
              <a:rPr b="0" i="0" lang="en-US" sz="2380" u="none" cap="none" strike="noStrike">
                <a:solidFill>
                  <a:schemeClr val="dk1"/>
                </a:solidFill>
                <a:latin typeface="Calibri"/>
                <a:ea typeface="Calibri"/>
                <a:cs typeface="Calibri"/>
                <a:sym typeface="Calibri"/>
              </a:rPr>
              <a:t>Thin sections are possible </a:t>
            </a:r>
            <a:endParaRPr/>
          </a:p>
          <a:p>
            <a:pPr indent="-285750" lvl="1" marL="742950" marR="0" rtl="0" algn="l">
              <a:lnSpc>
                <a:spcPct val="80000"/>
              </a:lnSpc>
              <a:spcBef>
                <a:spcPts val="476"/>
              </a:spcBef>
              <a:spcAft>
                <a:spcPts val="0"/>
              </a:spcAft>
              <a:buClr>
                <a:schemeClr val="dk1"/>
              </a:buClr>
              <a:buSzPts val="2380"/>
              <a:buFont typeface="Arial"/>
              <a:buChar char="–"/>
            </a:pPr>
            <a:r>
              <a:rPr b="0" i="0" lang="en-US" sz="2380" u="none" cap="none" strike="noStrike">
                <a:solidFill>
                  <a:schemeClr val="dk1"/>
                </a:solidFill>
                <a:latin typeface="Calibri"/>
                <a:ea typeface="Calibri"/>
                <a:cs typeface="Calibri"/>
                <a:sym typeface="Calibri"/>
              </a:rPr>
              <a:t>Rapid cooling provides small grain size and good strength to casting</a:t>
            </a:r>
            <a:endParaRPr/>
          </a:p>
          <a:p>
            <a:pPr indent="-342900" lvl="0" marL="342900" marR="0" rtl="0" algn="l">
              <a:lnSpc>
                <a:spcPct val="80000"/>
              </a:lnSpc>
              <a:spcBef>
                <a:spcPts val="544"/>
              </a:spcBef>
              <a:spcAft>
                <a:spcPts val="0"/>
              </a:spcAft>
              <a:buClr>
                <a:schemeClr val="dk1"/>
              </a:buClr>
              <a:buSzPts val="2720"/>
              <a:buFont typeface="Arial"/>
              <a:buChar char="•"/>
            </a:pPr>
            <a:r>
              <a:rPr b="0" i="0" lang="en-US" sz="2720" u="none" cap="none" strike="noStrike">
                <a:solidFill>
                  <a:schemeClr val="dk1"/>
                </a:solidFill>
                <a:latin typeface="Calibri"/>
                <a:ea typeface="Calibri"/>
                <a:cs typeface="Calibri"/>
                <a:sym typeface="Calibri"/>
              </a:rPr>
              <a:t>Disadvantages:</a:t>
            </a:r>
            <a:endParaRPr/>
          </a:p>
          <a:p>
            <a:pPr indent="-285750" lvl="1" marL="742950" marR="0" rtl="0" algn="l">
              <a:lnSpc>
                <a:spcPct val="80000"/>
              </a:lnSpc>
              <a:spcBef>
                <a:spcPts val="476"/>
              </a:spcBef>
              <a:spcAft>
                <a:spcPts val="0"/>
              </a:spcAft>
              <a:buClr>
                <a:schemeClr val="dk1"/>
              </a:buClr>
              <a:buSzPts val="2380"/>
              <a:buFont typeface="Arial"/>
              <a:buChar char="–"/>
            </a:pPr>
            <a:r>
              <a:rPr b="0" i="0" lang="en-US" sz="2380" u="none" cap="none" strike="noStrike">
                <a:solidFill>
                  <a:schemeClr val="dk1"/>
                </a:solidFill>
                <a:latin typeface="Calibri"/>
                <a:ea typeface="Calibri"/>
                <a:cs typeface="Calibri"/>
                <a:sym typeface="Calibri"/>
              </a:rPr>
              <a:t>Generally limited to metals with low metal points</a:t>
            </a:r>
            <a:endParaRPr/>
          </a:p>
          <a:p>
            <a:pPr indent="-285750" lvl="1" marL="742950" marR="0" rtl="0" algn="l">
              <a:lnSpc>
                <a:spcPct val="80000"/>
              </a:lnSpc>
              <a:spcBef>
                <a:spcPts val="476"/>
              </a:spcBef>
              <a:spcAft>
                <a:spcPts val="0"/>
              </a:spcAft>
              <a:buClr>
                <a:schemeClr val="dk1"/>
              </a:buClr>
              <a:buSzPts val="2380"/>
              <a:buFont typeface="Arial"/>
              <a:buChar char="–"/>
            </a:pPr>
            <a:r>
              <a:rPr b="0" i="0" lang="en-US" sz="2380" u="none" cap="none" strike="noStrike">
                <a:solidFill>
                  <a:schemeClr val="dk1"/>
                </a:solidFill>
                <a:latin typeface="Calibri"/>
                <a:ea typeface="Calibri"/>
                <a:cs typeface="Calibri"/>
                <a:sym typeface="Calibri"/>
              </a:rPr>
              <a:t>Part geometry must allow removal from die cavity</a:t>
            </a:r>
            <a:endParaRPr/>
          </a:p>
          <a:p>
            <a:pPr indent="-285750" lvl="1" marL="742950" marR="0" rtl="0" algn="l">
              <a:lnSpc>
                <a:spcPct val="80000"/>
              </a:lnSpc>
              <a:spcBef>
                <a:spcPts val="476"/>
              </a:spcBef>
              <a:spcAft>
                <a:spcPts val="0"/>
              </a:spcAft>
              <a:buClr>
                <a:schemeClr val="dk1"/>
              </a:buClr>
              <a:buSzPts val="2380"/>
              <a:buFont typeface="Arial"/>
              <a:buChar char="–"/>
            </a:pPr>
            <a:r>
              <a:rPr b="0" i="0" lang="en-US" sz="2380" u="none" cap="none" strike="noStrike">
                <a:solidFill>
                  <a:schemeClr val="dk1"/>
                </a:solidFill>
                <a:latin typeface="Calibri"/>
                <a:ea typeface="Calibri"/>
                <a:cs typeface="Calibri"/>
                <a:sym typeface="Calibri"/>
              </a:rPr>
              <a:t>Every metal and alloy can not be cast.</a:t>
            </a:r>
            <a:endParaRPr/>
          </a:p>
          <a:p>
            <a:pPr indent="-285750" lvl="1" marL="742950" marR="0" rtl="0" algn="l">
              <a:lnSpc>
                <a:spcPct val="80000"/>
              </a:lnSpc>
              <a:spcBef>
                <a:spcPts val="476"/>
              </a:spcBef>
              <a:spcAft>
                <a:spcPts val="0"/>
              </a:spcAft>
              <a:buClr>
                <a:schemeClr val="dk1"/>
              </a:buClr>
              <a:buSzPts val="2380"/>
              <a:buFont typeface="Arial"/>
              <a:buChar char="–"/>
            </a:pPr>
            <a:r>
              <a:rPr b="0" i="0" lang="en-US" sz="2380" u="none" cap="none" strike="noStrike">
                <a:solidFill>
                  <a:schemeClr val="dk1"/>
                </a:solidFill>
                <a:latin typeface="Calibri"/>
                <a:ea typeface="Calibri"/>
                <a:cs typeface="Calibri"/>
                <a:sym typeface="Calibri"/>
              </a:rPr>
              <a:t>Equipments are costly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4400"/>
              <a:buFont typeface="Calibri"/>
              <a:buNone/>
            </a:pPr>
            <a:r>
              <a:rPr b="0" i="0" lang="en-US" sz="4400" u="none" cap="none" strike="noStrike">
                <a:solidFill>
                  <a:srgbClr val="00B0F0"/>
                </a:solidFill>
                <a:latin typeface="Calibri"/>
                <a:ea typeface="Calibri"/>
                <a:cs typeface="Calibri"/>
                <a:sym typeface="Calibri"/>
              </a:rPr>
              <a:t>Centrifugal Casting</a:t>
            </a:r>
            <a:endParaRPr/>
          </a:p>
        </p:txBody>
      </p:sp>
      <p:sp>
        <p:nvSpPr>
          <p:cNvPr id="254" name="Google Shape;254;p4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A group of casting processes in which the mold is rotated at high speed so centrifugal force distributes molten metal to outer regions of die cavity  </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The group includes: </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True centrifugal casting</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Semicentrifugal casting</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Centrifuging casting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idx="1" type="body"/>
          </p:nvPr>
        </p:nvSpPr>
        <p:spPr>
          <a:xfrm>
            <a:off x="685800" y="4572000"/>
            <a:ext cx="7772400" cy="15240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Steps : </a:t>
            </a:r>
            <a:endParaRPr/>
          </a:p>
          <a:p>
            <a:pPr indent="-342900" lvl="0" marL="342900" marR="0" rtl="0" algn="l">
              <a:lnSpc>
                <a:spcPct val="90000"/>
              </a:lnSpc>
              <a:spcBef>
                <a:spcPts val="4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(3) the pattern tree is coated with a thin layer of refractory material</a:t>
            </a:r>
            <a:endParaRPr/>
          </a:p>
          <a:p>
            <a:pPr indent="-342900" lvl="0" marL="342900" marR="0" rtl="0" algn="l">
              <a:lnSpc>
                <a:spcPct val="90000"/>
              </a:lnSpc>
              <a:spcBef>
                <a:spcPts val="64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(4) the full mold is formed by covering the coated tree with sufficient refractory material to make it rigid</a:t>
            </a:r>
            <a:r>
              <a:rPr b="0" i="0" lang="en-US" sz="3200" u="none" cap="none" strike="noStrike">
                <a:solidFill>
                  <a:schemeClr val="dk1"/>
                </a:solidFill>
                <a:latin typeface="Calibri"/>
                <a:ea typeface="Calibri"/>
                <a:cs typeface="Calibri"/>
                <a:sym typeface="Calibri"/>
              </a:rPr>
              <a:t>  </a:t>
            </a:r>
            <a:endParaRPr/>
          </a:p>
        </p:txBody>
      </p:sp>
      <p:pic>
        <p:nvPicPr>
          <p:cNvPr descr="C:\My Documents\Books\Mfg01Images\7928D_Wiley\Groover\Fund Of Modern Manufacturing\jpeg_art\ch11_jpeg\w0102c3&amp;4.JPG" id="101" name="Google Shape;101;p15"/>
          <p:cNvPicPr preferRelativeResize="0"/>
          <p:nvPr/>
        </p:nvPicPr>
        <p:blipFill rotWithShape="1">
          <a:blip r:embed="rId3">
            <a:alphaModFix/>
          </a:blip>
          <a:srcRect b="0" l="0" r="0" t="0"/>
          <a:stretch/>
        </p:blipFill>
        <p:spPr>
          <a:xfrm>
            <a:off x="1828800" y="685800"/>
            <a:ext cx="5340350" cy="350678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4400"/>
              <a:buFont typeface="Calibri"/>
              <a:buNone/>
            </a:pPr>
            <a:r>
              <a:rPr b="0" i="0" lang="en-US" sz="4400" u="none" cap="none" strike="noStrike">
                <a:solidFill>
                  <a:srgbClr val="00B0F0"/>
                </a:solidFill>
                <a:latin typeface="Calibri"/>
                <a:ea typeface="Calibri"/>
                <a:cs typeface="Calibri"/>
                <a:sym typeface="Calibri"/>
              </a:rPr>
              <a:t>True Centrifugal Casting</a:t>
            </a:r>
            <a:endParaRPr/>
          </a:p>
        </p:txBody>
      </p:sp>
      <p:sp>
        <p:nvSpPr>
          <p:cNvPr id="260" name="Google Shape;260;p4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Molten metal is poured into rotating mold to produce a tubular part  </a:t>
            </a:r>
            <a:endParaRP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Parts: pipes, tubes, bushings, and rings  </a:t>
            </a:r>
            <a:endParaRP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Rotational axes can be either </a:t>
            </a:r>
            <a:r>
              <a:rPr b="0" i="0" lang="en-US" sz="3200" u="none" cap="none" strike="noStrike">
                <a:solidFill>
                  <a:srgbClr val="00B050"/>
                </a:solidFill>
                <a:latin typeface="Calibri"/>
                <a:ea typeface="Calibri"/>
                <a:cs typeface="Calibri"/>
                <a:sym typeface="Calibri"/>
              </a:rPr>
              <a:t>horizontal or vertical</a:t>
            </a:r>
            <a:endParaRPr b="0" i="0" sz="3200" u="none" cap="none" strike="noStrike">
              <a:solidFill>
                <a:schemeClr val="dk1"/>
              </a:solidFill>
              <a:latin typeface="Calibri"/>
              <a:ea typeface="Calibri"/>
              <a:cs typeface="Calibri"/>
              <a:sym typeface="Calibri"/>
            </a:endParaRPr>
          </a:p>
          <a:p>
            <a:pPr indent="-342900" lvl="0" marL="342900" marR="0" rtl="0" algn="l">
              <a:lnSpc>
                <a:spcPct val="90000"/>
              </a:lnSpc>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Outside shape of casting can be round, octagonal, hexagonal, etc , but inside shape is (theoretically) perfectly round, due to radially symmetric forces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43"/>
          <p:cNvSpPr txBox="1"/>
          <p:nvPr>
            <p:ph idx="1" type="body"/>
          </p:nvPr>
        </p:nvSpPr>
        <p:spPr>
          <a:xfrm>
            <a:off x="685800" y="3886200"/>
            <a:ext cx="7772400" cy="609600"/>
          </a:xfrm>
          <a:prstGeom prst="rect">
            <a:avLst/>
          </a:prstGeom>
          <a:noFill/>
          <a:ln>
            <a:noFill/>
          </a:ln>
        </p:spPr>
        <p:txBody>
          <a:bodyPr anchorCtr="0" anchor="t" bIns="45700" lIns="91425" spcFirstLastPara="1" rIns="91425" wrap="square" tIns="45700">
            <a:noAutofit/>
          </a:bodyPr>
          <a:lstStyle/>
          <a:p>
            <a:pPr indent="-457200" lvl="0" marL="457200" marR="0" rtl="0" algn="ctr">
              <a:spcBef>
                <a:spcPts val="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descr="C:\My Documents\Books\Mfg01Images\7928D_Wiley\Groover\Fund Of Modern Manufacturing\jpeg_art\ch11_jpeg\w0109c.JPG" id="266" name="Google Shape;266;p43"/>
          <p:cNvPicPr preferRelativeResize="0"/>
          <p:nvPr/>
        </p:nvPicPr>
        <p:blipFill rotWithShape="1">
          <a:blip r:embed="rId3">
            <a:alphaModFix/>
          </a:blip>
          <a:srcRect b="0" l="0" r="0" t="0"/>
          <a:stretch/>
        </p:blipFill>
        <p:spPr>
          <a:xfrm>
            <a:off x="685800" y="914400"/>
            <a:ext cx="7848600" cy="2320925"/>
          </a:xfrm>
          <a:prstGeom prst="rect">
            <a:avLst/>
          </a:prstGeom>
          <a:noFill/>
          <a:ln>
            <a:noFill/>
          </a:ln>
        </p:spPr>
      </p:pic>
      <p:pic>
        <p:nvPicPr>
          <p:cNvPr descr="D:\BVCOE\MP\ppt\05centrifugalcastingmoldmetalparts.jpg" id="267" name="Google Shape;267;p43"/>
          <p:cNvPicPr preferRelativeResize="0"/>
          <p:nvPr/>
        </p:nvPicPr>
        <p:blipFill rotWithShape="1">
          <a:blip r:embed="rId4">
            <a:alphaModFix/>
          </a:blip>
          <a:srcRect b="0" l="0" r="0" t="0"/>
          <a:stretch/>
        </p:blipFill>
        <p:spPr>
          <a:xfrm>
            <a:off x="2514600" y="3352800"/>
            <a:ext cx="4962525" cy="3248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4400"/>
              <a:buFont typeface="Calibri"/>
              <a:buNone/>
            </a:pPr>
            <a:r>
              <a:rPr b="0" i="0" lang="en-US" sz="4400" u="none" cap="none" strike="noStrike">
                <a:solidFill>
                  <a:srgbClr val="00B0F0"/>
                </a:solidFill>
                <a:latin typeface="Calibri"/>
                <a:ea typeface="Calibri"/>
                <a:cs typeface="Calibri"/>
                <a:sym typeface="Calibri"/>
              </a:rPr>
              <a:t>Semicentrifugal Casting</a:t>
            </a:r>
            <a:endParaRPr/>
          </a:p>
        </p:txBody>
      </p:sp>
      <p:sp>
        <p:nvSpPr>
          <p:cNvPr id="273" name="Google Shape;273;p4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960"/>
              <a:buFont typeface="Arial"/>
              <a:buNone/>
            </a:pPr>
            <a:r>
              <a:rPr b="0" i="0" lang="en-US" sz="2960" u="none" cap="none" strike="noStrike">
                <a:solidFill>
                  <a:schemeClr val="dk1"/>
                </a:solidFill>
                <a:latin typeface="Calibri"/>
                <a:ea typeface="Calibri"/>
                <a:cs typeface="Calibri"/>
                <a:sym typeface="Calibri"/>
              </a:rPr>
              <a:t>Centrifugal force is used to produce solid castings rather than tubular parts  </a:t>
            </a:r>
            <a:endParaRPr/>
          </a:p>
          <a:p>
            <a:pPr indent="-342900" lvl="0" marL="342900" marR="0" rtl="0" algn="l">
              <a:lnSpc>
                <a:spcPct val="8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Molds are designed with risers at center to supply feed metal  </a:t>
            </a:r>
            <a:endParaRPr/>
          </a:p>
          <a:p>
            <a:pPr indent="-342900" lvl="0" marL="342900" marR="0" rtl="0" algn="l">
              <a:lnSpc>
                <a:spcPct val="8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Density of metal in final casting is greater in outer sections than at center of rotation  </a:t>
            </a:r>
            <a:endParaRPr/>
          </a:p>
          <a:p>
            <a:pPr indent="-342900" lvl="0" marL="342900" marR="0" rtl="0" algn="l">
              <a:lnSpc>
                <a:spcPct val="8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Often used on parts in which center of casting is machined away, thus eliminating the portion where quality is lowest  </a:t>
            </a:r>
            <a:endParaRPr/>
          </a:p>
          <a:p>
            <a:pPr indent="-342900" lvl="0" marL="342900" marR="0" rtl="0" algn="l">
              <a:lnSpc>
                <a:spcPct val="80000"/>
              </a:lnSpc>
              <a:spcBef>
                <a:spcPts val="592"/>
              </a:spcBef>
              <a:spcAft>
                <a:spcPts val="0"/>
              </a:spcAft>
              <a:buClr>
                <a:schemeClr val="dk1"/>
              </a:buClr>
              <a:buSzPts val="2960"/>
              <a:buFont typeface="Arial"/>
              <a:buChar char="•"/>
            </a:pPr>
            <a:r>
              <a:rPr b="0" i="0" lang="en-US" sz="2960" u="none" cap="none" strike="noStrike">
                <a:solidFill>
                  <a:schemeClr val="dk1"/>
                </a:solidFill>
                <a:latin typeface="Calibri"/>
                <a:ea typeface="Calibri"/>
                <a:cs typeface="Calibri"/>
                <a:sym typeface="Calibri"/>
              </a:rPr>
              <a:t>Examples: wheels and pulleys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5"/>
          <p:cNvSpPr txBox="1"/>
          <p:nvPr>
            <p:ph type="title"/>
          </p:nvPr>
        </p:nvSpPr>
        <p:spPr>
          <a:xfrm>
            <a:off x="457200" y="0"/>
            <a:ext cx="8183563" cy="10509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Semicentrifuging Casting</a:t>
            </a:r>
            <a:endParaRPr/>
          </a:p>
        </p:txBody>
      </p:sp>
      <p:pic>
        <p:nvPicPr>
          <p:cNvPr descr="fg1311" id="279" name="Google Shape;279;p45"/>
          <p:cNvPicPr preferRelativeResize="0"/>
          <p:nvPr>
            <p:ph idx="1" type="body"/>
          </p:nvPr>
        </p:nvPicPr>
        <p:blipFill rotWithShape="1">
          <a:blip r:embed="rId3">
            <a:alphaModFix/>
          </a:blip>
          <a:srcRect b="0" l="0" r="0" t="0"/>
          <a:stretch/>
        </p:blipFill>
        <p:spPr>
          <a:xfrm>
            <a:off x="457200" y="1066800"/>
            <a:ext cx="6502400" cy="4876800"/>
          </a:xfrm>
          <a:prstGeom prst="rect">
            <a:avLst/>
          </a:prstGeom>
          <a:noFill/>
          <a:ln>
            <a:noFill/>
          </a:ln>
        </p:spPr>
      </p:pic>
      <p:sp>
        <p:nvSpPr>
          <p:cNvPr id="280" name="Google Shape;280;p45"/>
          <p:cNvSpPr txBox="1"/>
          <p:nvPr/>
        </p:nvSpPr>
        <p:spPr>
          <a:xfrm>
            <a:off x="7010400" y="3124200"/>
            <a:ext cx="1828800"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Schematic of a semicentrifugal casting process.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6"/>
          <p:cNvSpPr txBox="1"/>
          <p:nvPr>
            <p:ph type="title"/>
          </p:nvPr>
        </p:nvSpPr>
        <p:spPr>
          <a:xfrm>
            <a:off x="533400" y="457200"/>
            <a:ext cx="8183563" cy="10509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4400"/>
              <a:buFont typeface="Calibri"/>
              <a:buNone/>
            </a:pPr>
            <a:r>
              <a:rPr b="0" i="0" lang="en-US" sz="4400" u="none" cap="none" strike="noStrike">
                <a:solidFill>
                  <a:srgbClr val="00B0F0"/>
                </a:solidFill>
                <a:latin typeface="Calibri"/>
                <a:ea typeface="Calibri"/>
                <a:cs typeface="Calibri"/>
                <a:sym typeface="Calibri"/>
              </a:rPr>
              <a:t>Centrifuge  Casting</a:t>
            </a:r>
            <a:endParaRPr/>
          </a:p>
        </p:txBody>
      </p:sp>
      <p:sp>
        <p:nvSpPr>
          <p:cNvPr id="286" name="Google Shape;286;p46"/>
          <p:cNvSpPr txBox="1"/>
          <p:nvPr>
            <p:ph idx="1" type="body"/>
          </p:nvPr>
        </p:nvSpPr>
        <p:spPr>
          <a:xfrm>
            <a:off x="457200" y="1600200"/>
            <a:ext cx="8183563" cy="4187825"/>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3200"/>
              <a:buFont typeface="Noto Sans Symbols"/>
              <a:buNone/>
            </a:pPr>
            <a:r>
              <a:t/>
            </a:r>
            <a:endParaRPr b="0" i="0" sz="3200" u="none" cap="none" strike="noStrike">
              <a:solidFill>
                <a:schemeClr val="dk1"/>
              </a:solidFill>
              <a:latin typeface="Calibri"/>
              <a:ea typeface="Calibri"/>
              <a:cs typeface="Calibri"/>
              <a:sym typeface="Calibri"/>
            </a:endParaRPr>
          </a:p>
          <a:p>
            <a:pPr indent="-285750" lvl="1" marL="742950" marR="0" rtl="0" algn="l">
              <a:lnSpc>
                <a:spcPct val="80000"/>
              </a:lnSpc>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Use centrifugal acceleration to force metal from a central pouring sprue into separate mold cavities that are offset from the axis of rotation.</a:t>
            </a:r>
            <a:endParaRPr/>
          </a:p>
          <a:p>
            <a:pPr indent="-285750" lvl="1" marL="742950" marR="0" rtl="0" algn="l">
              <a:lnSpc>
                <a:spcPct val="80000"/>
              </a:lnSpc>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Axis of rotation of mold and casting are different</a:t>
            </a:r>
            <a:endParaRPr/>
          </a:p>
          <a:p>
            <a:pPr indent="-285750" lvl="1" marL="742950" marR="0" rtl="0" algn="l">
              <a:lnSpc>
                <a:spcPct val="80000"/>
              </a:lnSpc>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Relatively low rotational speed</a:t>
            </a:r>
            <a:endParaRPr/>
          </a:p>
          <a:p>
            <a:pPr indent="-285750" lvl="1" marL="742950" marR="0" rtl="0" algn="l">
              <a:lnSpc>
                <a:spcPct val="80000"/>
              </a:lnSpc>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Produce casting with thin walls and intricate shapes</a:t>
            </a:r>
            <a:endParaRPr/>
          </a:p>
          <a:p>
            <a:pPr indent="-285750" lvl="1" marL="742950" marR="0" rtl="0" algn="l">
              <a:lnSpc>
                <a:spcPct val="80000"/>
              </a:lnSpc>
              <a:spcBef>
                <a:spcPts val="560"/>
              </a:spcBef>
              <a:spcAft>
                <a:spcPts val="0"/>
              </a:spcAft>
              <a:buClr>
                <a:schemeClr val="dk1"/>
              </a:buClr>
              <a:buSzPts val="2800"/>
              <a:buFont typeface="Noto Sans Symbols"/>
              <a:buChar char="▪"/>
            </a:pPr>
            <a:r>
              <a:rPr b="0" i="0" lang="en-US" sz="2800" u="none" cap="none" strike="noStrike">
                <a:solidFill>
                  <a:schemeClr val="dk1"/>
                </a:solidFill>
                <a:latin typeface="Calibri"/>
                <a:ea typeface="Calibri"/>
                <a:cs typeface="Calibri"/>
                <a:sym typeface="Calibri"/>
              </a:rPr>
              <a:t>Radial symmetry of part is not required as in other centrifugal casting methods  </a:t>
            </a:r>
            <a:endParaRPr b="0" i="0" sz="2800" u="none" cap="none" strike="noStrike">
              <a:solidFill>
                <a:schemeClr val="dk1"/>
              </a:solidFill>
              <a:latin typeface="Calibri"/>
              <a:ea typeface="Calibri"/>
              <a:cs typeface="Calibri"/>
              <a:sym typeface="Calibri"/>
            </a:endParaRPr>
          </a:p>
          <a:p>
            <a:pPr indent="-107950" lvl="1" marL="742950" marR="0" rtl="0" algn="l">
              <a:lnSpc>
                <a:spcPct val="80000"/>
              </a:lnSpc>
              <a:spcBef>
                <a:spcPts val="56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7"/>
          <p:cNvSpPr txBox="1"/>
          <p:nvPr>
            <p:ph type="title"/>
          </p:nvPr>
        </p:nvSpPr>
        <p:spPr>
          <a:xfrm>
            <a:off x="457200" y="0"/>
            <a:ext cx="8183563" cy="105092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Centrifuging Casting</a:t>
            </a:r>
            <a:endParaRPr/>
          </a:p>
        </p:txBody>
      </p:sp>
      <p:pic>
        <p:nvPicPr>
          <p:cNvPr descr="fg1312" id="292" name="Google Shape;292;p47"/>
          <p:cNvPicPr preferRelativeResize="0"/>
          <p:nvPr>
            <p:ph idx="2" type="body"/>
          </p:nvPr>
        </p:nvPicPr>
        <p:blipFill rotWithShape="1">
          <a:blip r:embed="rId3">
            <a:alphaModFix/>
          </a:blip>
          <a:srcRect b="0" l="0" r="0" t="0"/>
          <a:stretch/>
        </p:blipFill>
        <p:spPr>
          <a:xfrm>
            <a:off x="533400" y="1066800"/>
            <a:ext cx="6502400" cy="4876800"/>
          </a:xfrm>
          <a:prstGeom prst="rect">
            <a:avLst/>
          </a:prstGeom>
          <a:noFill/>
          <a:ln>
            <a:noFill/>
          </a:ln>
        </p:spPr>
      </p:pic>
      <p:sp>
        <p:nvSpPr>
          <p:cNvPr id="293" name="Google Shape;293;p47"/>
          <p:cNvSpPr txBox="1"/>
          <p:nvPr/>
        </p:nvSpPr>
        <p:spPr>
          <a:xfrm>
            <a:off x="7057768" y="2133600"/>
            <a:ext cx="1600200" cy="138499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400" u="none" cap="none" strike="noStrike">
                <a:solidFill>
                  <a:schemeClr val="dk1"/>
                </a:solidFill>
                <a:latin typeface="Arial"/>
                <a:ea typeface="Arial"/>
                <a:cs typeface="Arial"/>
                <a:sym typeface="Arial"/>
              </a:rPr>
              <a:t>Metal is poured into the central pouring sprue and spun into the various mold cavities.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8"/>
          <p:cNvSpPr/>
          <p:nvPr/>
        </p:nvSpPr>
        <p:spPr>
          <a:xfrm>
            <a:off x="671513" y="358775"/>
            <a:ext cx="4960937" cy="4572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1800" u="none" cap="none" strike="noStrike">
                <a:solidFill>
                  <a:schemeClr val="dk1"/>
                </a:solidFill>
                <a:latin typeface="Calibri"/>
                <a:ea typeface="Calibri"/>
                <a:cs typeface="Calibri"/>
                <a:sym typeface="Calibri"/>
              </a:rPr>
              <a:t>Investment casting (lost wax casting)</a:t>
            </a:r>
            <a:endParaRPr/>
          </a:p>
        </p:txBody>
      </p:sp>
      <p:grpSp>
        <p:nvGrpSpPr>
          <p:cNvPr id="299" name="Google Shape;299;p48"/>
          <p:cNvGrpSpPr/>
          <p:nvPr/>
        </p:nvGrpSpPr>
        <p:grpSpPr>
          <a:xfrm>
            <a:off x="292100" y="1092200"/>
            <a:ext cx="3135313" cy="1100138"/>
            <a:chOff x="184" y="790"/>
            <a:chExt cx="1975" cy="693"/>
          </a:xfrm>
        </p:grpSpPr>
        <p:sp>
          <p:nvSpPr>
            <p:cNvPr id="300" name="Google Shape;300;p48"/>
            <p:cNvSpPr/>
            <p:nvPr/>
          </p:nvSpPr>
          <p:spPr>
            <a:xfrm>
              <a:off x="946" y="962"/>
              <a:ext cx="1213" cy="32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(a) Wax pattern</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(injection molding)</a:t>
              </a:r>
              <a:endParaRPr/>
            </a:p>
          </p:txBody>
        </p:sp>
        <p:pic>
          <p:nvPicPr>
            <p:cNvPr descr="WaxInj" id="301" name="Google Shape;301;p48"/>
            <p:cNvPicPr preferRelativeResize="0"/>
            <p:nvPr/>
          </p:nvPicPr>
          <p:blipFill rotWithShape="1">
            <a:blip r:embed="rId3">
              <a:alphaModFix/>
            </a:blip>
            <a:srcRect b="0" l="0" r="0" t="0"/>
            <a:stretch/>
          </p:blipFill>
          <p:spPr>
            <a:xfrm>
              <a:off x="246" y="889"/>
              <a:ext cx="642" cy="540"/>
            </a:xfrm>
            <a:prstGeom prst="rect">
              <a:avLst/>
            </a:prstGeom>
            <a:noFill/>
            <a:ln>
              <a:noFill/>
            </a:ln>
          </p:spPr>
        </p:pic>
        <p:sp>
          <p:nvSpPr>
            <p:cNvPr id="302" name="Google Shape;302;p48"/>
            <p:cNvSpPr/>
            <p:nvPr/>
          </p:nvSpPr>
          <p:spPr>
            <a:xfrm>
              <a:off x="184" y="790"/>
              <a:ext cx="1924" cy="693"/>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3" name="Google Shape;303;p48"/>
          <p:cNvGrpSpPr/>
          <p:nvPr/>
        </p:nvGrpSpPr>
        <p:grpSpPr>
          <a:xfrm>
            <a:off x="4079875" y="1109663"/>
            <a:ext cx="3113088" cy="992187"/>
            <a:chOff x="2669" y="880"/>
            <a:chExt cx="1961" cy="625"/>
          </a:xfrm>
        </p:grpSpPr>
        <p:sp>
          <p:nvSpPr>
            <p:cNvPr id="304" name="Google Shape;304;p48"/>
            <p:cNvSpPr/>
            <p:nvPr/>
          </p:nvSpPr>
          <p:spPr>
            <a:xfrm>
              <a:off x="3189" y="1033"/>
              <a:ext cx="1334" cy="32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(b) Multiple patterns</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assembled to wax sprue</a:t>
              </a:r>
              <a:endParaRPr/>
            </a:p>
          </p:txBody>
        </p:sp>
        <p:pic>
          <p:nvPicPr>
            <p:cNvPr descr="Cutoff" id="305" name="Google Shape;305;p48"/>
            <p:cNvPicPr preferRelativeResize="0"/>
            <p:nvPr/>
          </p:nvPicPr>
          <p:blipFill rotWithShape="1">
            <a:blip r:embed="rId4">
              <a:alphaModFix/>
            </a:blip>
            <a:srcRect b="0" l="0" r="0" t="0"/>
            <a:stretch/>
          </p:blipFill>
          <p:spPr>
            <a:xfrm>
              <a:off x="2707" y="919"/>
              <a:ext cx="402" cy="540"/>
            </a:xfrm>
            <a:prstGeom prst="rect">
              <a:avLst/>
            </a:prstGeom>
            <a:noFill/>
            <a:ln>
              <a:noFill/>
            </a:ln>
          </p:spPr>
        </p:pic>
        <p:sp>
          <p:nvSpPr>
            <p:cNvPr id="306" name="Google Shape;306;p48"/>
            <p:cNvSpPr/>
            <p:nvPr/>
          </p:nvSpPr>
          <p:spPr>
            <a:xfrm>
              <a:off x="2669" y="880"/>
              <a:ext cx="1961" cy="625"/>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07" name="Google Shape;307;p48"/>
          <p:cNvGrpSpPr/>
          <p:nvPr/>
        </p:nvGrpSpPr>
        <p:grpSpPr>
          <a:xfrm>
            <a:off x="5133975" y="2693988"/>
            <a:ext cx="3594100" cy="1168400"/>
            <a:chOff x="170" y="1737"/>
            <a:chExt cx="2264" cy="736"/>
          </a:xfrm>
        </p:grpSpPr>
        <p:sp>
          <p:nvSpPr>
            <p:cNvPr id="308" name="Google Shape;308;p48"/>
            <p:cNvSpPr/>
            <p:nvPr/>
          </p:nvSpPr>
          <p:spPr>
            <a:xfrm>
              <a:off x="897" y="1779"/>
              <a:ext cx="1537" cy="59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 Shell built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immerse into ceramic slurry</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 immerse into fine sand</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(few layers)</a:t>
              </a:r>
              <a:endParaRPr/>
            </a:p>
          </p:txBody>
        </p:sp>
        <p:pic>
          <p:nvPicPr>
            <p:cNvPr descr="Shell" id="309" name="Google Shape;309;p48"/>
            <p:cNvPicPr preferRelativeResize="0"/>
            <p:nvPr/>
          </p:nvPicPr>
          <p:blipFill rotWithShape="1">
            <a:blip r:embed="rId5">
              <a:alphaModFix/>
            </a:blip>
            <a:srcRect b="0" l="0" r="0" t="0"/>
            <a:stretch/>
          </p:blipFill>
          <p:spPr>
            <a:xfrm>
              <a:off x="212" y="1773"/>
              <a:ext cx="612" cy="648"/>
            </a:xfrm>
            <a:prstGeom prst="rect">
              <a:avLst/>
            </a:prstGeom>
            <a:noFill/>
            <a:ln>
              <a:noFill/>
            </a:ln>
          </p:spPr>
        </p:pic>
        <p:sp>
          <p:nvSpPr>
            <p:cNvPr id="310" name="Google Shape;310;p48"/>
            <p:cNvSpPr/>
            <p:nvPr/>
          </p:nvSpPr>
          <p:spPr>
            <a:xfrm>
              <a:off x="170" y="1737"/>
              <a:ext cx="2237" cy="736"/>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1" name="Google Shape;311;p48"/>
          <p:cNvGrpSpPr/>
          <p:nvPr/>
        </p:nvGrpSpPr>
        <p:grpSpPr>
          <a:xfrm>
            <a:off x="1076325" y="2741613"/>
            <a:ext cx="3360738" cy="1100137"/>
            <a:chOff x="2700" y="1689"/>
            <a:chExt cx="2117" cy="693"/>
          </a:xfrm>
        </p:grpSpPr>
        <p:sp>
          <p:nvSpPr>
            <p:cNvPr id="312" name="Google Shape;312;p48"/>
            <p:cNvSpPr/>
            <p:nvPr/>
          </p:nvSpPr>
          <p:spPr>
            <a:xfrm>
              <a:off x="3416" y="1802"/>
              <a:ext cx="1401" cy="4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(d) dry ceramic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melt out the wax</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fire ceramic (burn wax)</a:t>
              </a:r>
              <a:endParaRPr/>
            </a:p>
          </p:txBody>
        </p:sp>
        <p:pic>
          <p:nvPicPr>
            <p:cNvPr descr="Dewax" id="313" name="Google Shape;313;p48"/>
            <p:cNvPicPr preferRelativeResize="0"/>
            <p:nvPr/>
          </p:nvPicPr>
          <p:blipFill rotWithShape="1">
            <a:blip r:embed="rId6">
              <a:alphaModFix/>
            </a:blip>
            <a:srcRect b="0" l="0" r="0" t="0"/>
            <a:stretch/>
          </p:blipFill>
          <p:spPr>
            <a:xfrm>
              <a:off x="2773" y="1704"/>
              <a:ext cx="528" cy="648"/>
            </a:xfrm>
            <a:prstGeom prst="rect">
              <a:avLst/>
            </a:prstGeom>
            <a:noFill/>
            <a:ln>
              <a:noFill/>
            </a:ln>
          </p:spPr>
        </p:pic>
        <p:sp>
          <p:nvSpPr>
            <p:cNvPr id="314" name="Google Shape;314;p48"/>
            <p:cNvSpPr/>
            <p:nvPr/>
          </p:nvSpPr>
          <p:spPr>
            <a:xfrm>
              <a:off x="2700" y="1689"/>
              <a:ext cx="2047" cy="693"/>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5" name="Google Shape;315;p48"/>
          <p:cNvGrpSpPr/>
          <p:nvPr/>
        </p:nvGrpSpPr>
        <p:grpSpPr>
          <a:xfrm>
            <a:off x="503238" y="4337050"/>
            <a:ext cx="3919537" cy="1187450"/>
            <a:chOff x="91" y="2724"/>
            <a:chExt cx="2469" cy="748"/>
          </a:xfrm>
        </p:grpSpPr>
        <p:sp>
          <p:nvSpPr>
            <p:cNvPr id="316" name="Google Shape;316;p48"/>
            <p:cNvSpPr/>
            <p:nvPr/>
          </p:nvSpPr>
          <p:spPr>
            <a:xfrm>
              <a:off x="462" y="2786"/>
              <a:ext cx="2098" cy="594"/>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(e) Pour molten metal (gravity)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 cool, solidify</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[Hollow casting: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pouring excess metal before solidification</a:t>
              </a:r>
              <a:endParaRPr/>
            </a:p>
          </p:txBody>
        </p:sp>
        <p:pic>
          <p:nvPicPr>
            <p:cNvPr descr="Conventional" id="317" name="Google Shape;317;p48"/>
            <p:cNvPicPr preferRelativeResize="0"/>
            <p:nvPr/>
          </p:nvPicPr>
          <p:blipFill rotWithShape="1">
            <a:blip r:embed="rId7">
              <a:alphaModFix/>
            </a:blip>
            <a:srcRect b="0" l="0" r="0" t="0"/>
            <a:stretch/>
          </p:blipFill>
          <p:spPr>
            <a:xfrm>
              <a:off x="117" y="2737"/>
              <a:ext cx="312" cy="702"/>
            </a:xfrm>
            <a:prstGeom prst="rect">
              <a:avLst/>
            </a:prstGeom>
            <a:noFill/>
            <a:ln>
              <a:noFill/>
            </a:ln>
          </p:spPr>
        </p:pic>
        <p:sp>
          <p:nvSpPr>
            <p:cNvPr id="318" name="Google Shape;318;p48"/>
            <p:cNvSpPr/>
            <p:nvPr/>
          </p:nvSpPr>
          <p:spPr>
            <a:xfrm>
              <a:off x="91" y="2724"/>
              <a:ext cx="2469" cy="748"/>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19" name="Google Shape;319;p48"/>
          <p:cNvGrpSpPr/>
          <p:nvPr/>
        </p:nvGrpSpPr>
        <p:grpSpPr>
          <a:xfrm>
            <a:off x="5141913" y="4337050"/>
            <a:ext cx="3217862" cy="1100138"/>
            <a:chOff x="3025" y="2785"/>
            <a:chExt cx="2027" cy="693"/>
          </a:xfrm>
        </p:grpSpPr>
        <p:pic>
          <p:nvPicPr>
            <p:cNvPr descr="Knockout" id="320" name="Google Shape;320;p48"/>
            <p:cNvPicPr preferRelativeResize="0"/>
            <p:nvPr/>
          </p:nvPicPr>
          <p:blipFill rotWithShape="1">
            <a:blip r:embed="rId8">
              <a:alphaModFix/>
            </a:blip>
            <a:srcRect b="0" l="0" r="0" t="0"/>
            <a:stretch/>
          </p:blipFill>
          <p:spPr>
            <a:xfrm>
              <a:off x="3066" y="2792"/>
              <a:ext cx="360" cy="648"/>
            </a:xfrm>
            <a:prstGeom prst="rect">
              <a:avLst/>
            </a:prstGeom>
            <a:noFill/>
            <a:ln>
              <a:noFill/>
            </a:ln>
          </p:spPr>
        </p:pic>
        <p:sp>
          <p:nvSpPr>
            <p:cNvPr id="321" name="Google Shape;321;p48"/>
            <p:cNvSpPr/>
            <p:nvPr/>
          </p:nvSpPr>
          <p:spPr>
            <a:xfrm>
              <a:off x="3509" y="2972"/>
              <a:ext cx="1543" cy="32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(f) Break ceramic shell </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(vibration or water blasting)</a:t>
              </a:r>
              <a:endParaRPr/>
            </a:p>
          </p:txBody>
        </p:sp>
        <p:sp>
          <p:nvSpPr>
            <p:cNvPr id="322" name="Google Shape;322;p48"/>
            <p:cNvSpPr/>
            <p:nvPr/>
          </p:nvSpPr>
          <p:spPr>
            <a:xfrm>
              <a:off x="3025" y="2785"/>
              <a:ext cx="2016" cy="693"/>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23" name="Google Shape;323;p48"/>
          <p:cNvGrpSpPr/>
          <p:nvPr/>
        </p:nvGrpSpPr>
        <p:grpSpPr>
          <a:xfrm>
            <a:off x="3849688" y="5819775"/>
            <a:ext cx="3259137" cy="876300"/>
            <a:chOff x="225" y="3694"/>
            <a:chExt cx="2053" cy="552"/>
          </a:xfrm>
        </p:grpSpPr>
        <p:sp>
          <p:nvSpPr>
            <p:cNvPr id="324" name="Google Shape;324;p48"/>
            <p:cNvSpPr/>
            <p:nvPr/>
          </p:nvSpPr>
          <p:spPr>
            <a:xfrm>
              <a:off x="814" y="3745"/>
              <a:ext cx="1405" cy="4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(g) Cut off parts</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(high-speed friction saw)</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     → finishing (polish)</a:t>
              </a:r>
              <a:endParaRPr/>
            </a:p>
          </p:txBody>
        </p:sp>
        <p:pic>
          <p:nvPicPr>
            <p:cNvPr descr="Finished" id="325" name="Google Shape;325;p48"/>
            <p:cNvPicPr preferRelativeResize="0"/>
            <p:nvPr/>
          </p:nvPicPr>
          <p:blipFill rotWithShape="1">
            <a:blip r:embed="rId9">
              <a:alphaModFix/>
            </a:blip>
            <a:srcRect b="0" l="0" r="0" t="0"/>
            <a:stretch/>
          </p:blipFill>
          <p:spPr>
            <a:xfrm>
              <a:off x="246" y="3759"/>
              <a:ext cx="546" cy="432"/>
            </a:xfrm>
            <a:prstGeom prst="rect">
              <a:avLst/>
            </a:prstGeom>
            <a:noFill/>
            <a:ln>
              <a:noFill/>
            </a:ln>
          </p:spPr>
        </p:pic>
        <p:sp>
          <p:nvSpPr>
            <p:cNvPr id="326" name="Google Shape;326;p48"/>
            <p:cNvSpPr/>
            <p:nvPr/>
          </p:nvSpPr>
          <p:spPr>
            <a:xfrm>
              <a:off x="225" y="3694"/>
              <a:ext cx="2053" cy="552"/>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27" name="Google Shape;327;p48"/>
          <p:cNvSpPr/>
          <p:nvPr/>
        </p:nvSpPr>
        <p:spPr>
          <a:xfrm>
            <a:off x="3551238" y="1374775"/>
            <a:ext cx="320675" cy="603250"/>
          </a:xfrm>
          <a:prstGeom prst="rightArrow">
            <a:avLst>
              <a:gd fmla="val 50000" name="adj1"/>
              <a:gd fmla="val 25000" name="adj2"/>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48"/>
          <p:cNvSpPr/>
          <p:nvPr/>
        </p:nvSpPr>
        <p:spPr>
          <a:xfrm rot="5400000">
            <a:off x="6088062" y="2090738"/>
            <a:ext cx="320675" cy="603250"/>
          </a:xfrm>
          <a:prstGeom prst="rightArrow">
            <a:avLst>
              <a:gd fmla="val 50000" name="adj1"/>
              <a:gd fmla="val 25000" name="adj2"/>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48"/>
          <p:cNvSpPr/>
          <p:nvPr/>
        </p:nvSpPr>
        <p:spPr>
          <a:xfrm rot="10800000">
            <a:off x="4605338" y="2981325"/>
            <a:ext cx="320675" cy="603250"/>
          </a:xfrm>
          <a:prstGeom prst="rightArrow">
            <a:avLst>
              <a:gd fmla="val 50000" name="adj1"/>
              <a:gd fmla="val 25000" name="adj2"/>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48"/>
          <p:cNvSpPr/>
          <p:nvPr/>
        </p:nvSpPr>
        <p:spPr>
          <a:xfrm rot="5400000">
            <a:off x="2398712" y="3770313"/>
            <a:ext cx="320675" cy="603250"/>
          </a:xfrm>
          <a:prstGeom prst="rightArrow">
            <a:avLst>
              <a:gd fmla="val 50000" name="adj1"/>
              <a:gd fmla="val 25000" name="adj2"/>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48"/>
          <p:cNvSpPr/>
          <p:nvPr/>
        </p:nvSpPr>
        <p:spPr>
          <a:xfrm>
            <a:off x="4618038" y="4513263"/>
            <a:ext cx="320675" cy="603250"/>
          </a:xfrm>
          <a:prstGeom prst="rightArrow">
            <a:avLst>
              <a:gd fmla="val 50000" name="adj1"/>
              <a:gd fmla="val 25000" name="adj2"/>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2" name="Google Shape;332;p48"/>
          <p:cNvSpPr/>
          <p:nvPr/>
        </p:nvSpPr>
        <p:spPr>
          <a:xfrm rot="5400000">
            <a:off x="6348412" y="5337176"/>
            <a:ext cx="320675" cy="603250"/>
          </a:xfrm>
          <a:prstGeom prst="rightArrow">
            <a:avLst>
              <a:gd fmla="val 50000" name="adj1"/>
              <a:gd fmla="val 25000" name="adj2"/>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9"/>
          <p:cNvSpPr txBox="1"/>
          <p:nvPr/>
        </p:nvSpPr>
        <p:spPr>
          <a:xfrm>
            <a:off x="669925" y="341313"/>
            <a:ext cx="1614488"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Die casting</a:t>
            </a:r>
            <a:endParaRPr/>
          </a:p>
        </p:txBody>
      </p:sp>
      <p:sp>
        <p:nvSpPr>
          <p:cNvPr id="338" name="Google Shape;338;p49"/>
          <p:cNvSpPr txBox="1"/>
          <p:nvPr/>
        </p:nvSpPr>
        <p:spPr>
          <a:xfrm>
            <a:off x="560388" y="1030288"/>
            <a:ext cx="4884737" cy="10699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 a type of permanent mold casting</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common uses: components for</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rice cookers, stoves, fans, washing-, drying machines,</a:t>
            </a:r>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      fridges, motors, toys, hand-tools, car wheels, …</a:t>
            </a:r>
            <a:endParaRPr/>
          </a:p>
        </p:txBody>
      </p:sp>
      <p:pic>
        <p:nvPicPr>
          <p:cNvPr descr="sP2010294" id="339" name="Google Shape;339;p49"/>
          <p:cNvPicPr preferRelativeResize="0"/>
          <p:nvPr/>
        </p:nvPicPr>
        <p:blipFill rotWithShape="1">
          <a:blip r:embed="rId3">
            <a:alphaModFix/>
          </a:blip>
          <a:srcRect b="0" l="3085" r="51428" t="2393"/>
          <a:stretch/>
        </p:blipFill>
        <p:spPr>
          <a:xfrm>
            <a:off x="5378450" y="368300"/>
            <a:ext cx="3516313" cy="3248025"/>
          </a:xfrm>
          <a:prstGeom prst="rect">
            <a:avLst/>
          </a:prstGeom>
          <a:noFill/>
          <a:ln>
            <a:noFill/>
          </a:ln>
        </p:spPr>
      </p:pic>
      <p:sp>
        <p:nvSpPr>
          <p:cNvPr id="340" name="Google Shape;340;p49"/>
          <p:cNvSpPr/>
          <p:nvPr/>
        </p:nvSpPr>
        <p:spPr>
          <a:xfrm>
            <a:off x="630238" y="2419350"/>
            <a:ext cx="4699000" cy="1377950"/>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HOT CHAMBER: (low mp e.g. Zn, Pb; non-alloying)</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(i) die is closed, gooseneck cylinder is filled with molten metal</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(ii) plunger pushes molten metal through gooseneck into cavity</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(iii) metal is held under pressure until it solidifies</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(iv) die opens, cores retracted; plunger returns</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(v) ejector pins push casting out of ejector die</a:t>
            </a:r>
            <a:endParaRPr/>
          </a:p>
        </p:txBody>
      </p:sp>
      <p:sp>
        <p:nvSpPr>
          <p:cNvPr id="341" name="Google Shape;341;p49"/>
          <p:cNvSpPr/>
          <p:nvPr/>
        </p:nvSpPr>
        <p:spPr>
          <a:xfrm>
            <a:off x="550863" y="5122863"/>
            <a:ext cx="4668837" cy="1590675"/>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COLD CHAMBER: (high mp e.g. Cu, Al)</a:t>
            </a:r>
            <a:endParaRPr/>
          </a:p>
          <a:p>
            <a:pPr indent="0" lvl="0" marL="0" marR="0" rtl="0" algn="l">
              <a:spcBef>
                <a:spcPts val="0"/>
              </a:spcBef>
              <a:spcAft>
                <a:spcPts val="0"/>
              </a:spcAft>
              <a:buNone/>
            </a:pPr>
            <a:r>
              <a:rPr lang="en-US" sz="1400">
                <a:solidFill>
                  <a:srgbClr val="000000"/>
                </a:solidFill>
                <a:latin typeface="Calibri"/>
                <a:ea typeface="Calibri"/>
                <a:cs typeface="Calibri"/>
                <a:sym typeface="Calibri"/>
              </a:rPr>
              <a:t>(i) die closed, molten metal is ladled into cylinder</a:t>
            </a:r>
            <a:endParaRPr/>
          </a:p>
          <a:p>
            <a:pPr indent="0" lvl="0" marL="0" marR="0" rtl="0" algn="l">
              <a:spcBef>
                <a:spcPts val="0"/>
              </a:spcBef>
              <a:spcAft>
                <a:spcPts val="0"/>
              </a:spcAft>
              <a:buNone/>
            </a:pPr>
            <a:r>
              <a:rPr lang="en-US" sz="1400">
                <a:solidFill>
                  <a:srgbClr val="000000"/>
                </a:solidFill>
                <a:latin typeface="Calibri"/>
                <a:ea typeface="Calibri"/>
                <a:cs typeface="Calibri"/>
                <a:sym typeface="Calibri"/>
              </a:rPr>
              <a:t>(ii) plunger pushes molten metal into die cavity</a:t>
            </a:r>
            <a:endParaRPr/>
          </a:p>
          <a:p>
            <a:pPr indent="0" lvl="0" marL="0" marR="0" rtl="0" algn="l">
              <a:spcBef>
                <a:spcPts val="0"/>
              </a:spcBef>
              <a:spcAft>
                <a:spcPts val="0"/>
              </a:spcAft>
              <a:buNone/>
            </a:pPr>
            <a:r>
              <a:rPr lang="en-US" sz="1400">
                <a:solidFill>
                  <a:srgbClr val="000000"/>
                </a:solidFill>
                <a:latin typeface="Calibri"/>
                <a:ea typeface="Calibri"/>
                <a:cs typeface="Calibri"/>
                <a:sym typeface="Calibri"/>
              </a:rPr>
              <a:t>(iii) metal is held under high pressure until it solidifies</a:t>
            </a:r>
            <a:endParaRPr/>
          </a:p>
          <a:p>
            <a:pPr indent="0" lvl="0" marL="0" marR="0" rtl="0" algn="l">
              <a:spcBef>
                <a:spcPts val="0"/>
              </a:spcBef>
              <a:spcAft>
                <a:spcPts val="0"/>
              </a:spcAft>
              <a:buNone/>
            </a:pPr>
            <a:r>
              <a:rPr lang="en-US" sz="1400">
                <a:solidFill>
                  <a:srgbClr val="000000"/>
                </a:solidFill>
                <a:latin typeface="Calibri"/>
                <a:ea typeface="Calibri"/>
                <a:cs typeface="Calibri"/>
                <a:sym typeface="Calibri"/>
              </a:rPr>
              <a:t>(iv) die opens, plunger pushes solidified slug from the cylinder</a:t>
            </a:r>
            <a:endParaRPr/>
          </a:p>
          <a:p>
            <a:pPr indent="0" lvl="0" marL="0" marR="0" rtl="0" algn="l">
              <a:spcBef>
                <a:spcPts val="0"/>
              </a:spcBef>
              <a:spcAft>
                <a:spcPts val="0"/>
              </a:spcAft>
              <a:buNone/>
            </a:pPr>
            <a:r>
              <a:rPr lang="en-US" sz="1400">
                <a:solidFill>
                  <a:srgbClr val="000000"/>
                </a:solidFill>
                <a:latin typeface="Calibri"/>
                <a:ea typeface="Calibri"/>
                <a:cs typeface="Calibri"/>
                <a:sym typeface="Calibri"/>
              </a:rPr>
              <a:t>(v)  cores retracted</a:t>
            </a:r>
            <a:endParaRPr/>
          </a:p>
          <a:p>
            <a:pPr indent="0" lvl="0" marL="0" marR="0" rtl="0" algn="l">
              <a:spcBef>
                <a:spcPts val="0"/>
              </a:spcBef>
              <a:spcAft>
                <a:spcPts val="0"/>
              </a:spcAft>
              <a:buNone/>
            </a:pPr>
            <a:r>
              <a:rPr lang="en-US" sz="1400">
                <a:solidFill>
                  <a:srgbClr val="000000"/>
                </a:solidFill>
                <a:latin typeface="Calibri"/>
                <a:ea typeface="Calibri"/>
                <a:cs typeface="Calibri"/>
                <a:sym typeface="Calibri"/>
              </a:rPr>
              <a:t>(iv) ejector pins push casting off ejector die</a:t>
            </a:r>
            <a:endParaRPr sz="1400">
              <a:solidFill>
                <a:schemeClr val="dk1"/>
              </a:solidFill>
              <a:latin typeface="Calibri"/>
              <a:ea typeface="Calibri"/>
              <a:cs typeface="Calibri"/>
              <a:sym typeface="Calibri"/>
            </a:endParaRPr>
          </a:p>
        </p:txBody>
      </p:sp>
      <p:pic>
        <p:nvPicPr>
          <p:cNvPr descr="sP2010294" id="342" name="Google Shape;342;p49"/>
          <p:cNvPicPr preferRelativeResize="0"/>
          <p:nvPr/>
        </p:nvPicPr>
        <p:blipFill rotWithShape="1">
          <a:blip r:embed="rId3">
            <a:alphaModFix/>
          </a:blip>
          <a:srcRect b="0" l="52457" r="0" t="0"/>
          <a:stretch/>
        </p:blipFill>
        <p:spPr>
          <a:xfrm>
            <a:off x="5356225" y="3652838"/>
            <a:ext cx="3540125" cy="320516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Google Shape;347;p50"/>
          <p:cNvSpPr txBox="1"/>
          <p:nvPr/>
        </p:nvSpPr>
        <p:spPr>
          <a:xfrm>
            <a:off x="671513" y="360363"/>
            <a:ext cx="2757487"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Centrifugal casting</a:t>
            </a:r>
            <a:r>
              <a:rPr lang="en-US" sz="1800">
                <a:solidFill>
                  <a:schemeClr val="dk1"/>
                </a:solidFill>
                <a:latin typeface="Calibri"/>
                <a:ea typeface="Calibri"/>
                <a:cs typeface="Calibri"/>
                <a:sym typeface="Calibri"/>
              </a:rPr>
              <a:t> </a:t>
            </a:r>
            <a:endParaRPr/>
          </a:p>
        </p:txBody>
      </p:sp>
      <p:pic>
        <p:nvPicPr>
          <p:cNvPr descr="sP2010287" id="348" name="Google Shape;348;p50"/>
          <p:cNvPicPr preferRelativeResize="0"/>
          <p:nvPr/>
        </p:nvPicPr>
        <p:blipFill rotWithShape="1">
          <a:blip r:embed="rId3">
            <a:alphaModFix/>
          </a:blip>
          <a:srcRect b="0" l="0" r="0" t="0"/>
          <a:stretch/>
        </p:blipFill>
        <p:spPr>
          <a:xfrm>
            <a:off x="3336925" y="2647950"/>
            <a:ext cx="4667250" cy="2674938"/>
          </a:xfrm>
          <a:prstGeom prst="rect">
            <a:avLst/>
          </a:prstGeom>
          <a:noFill/>
          <a:ln>
            <a:noFill/>
          </a:ln>
        </p:spPr>
      </p:pic>
      <p:sp>
        <p:nvSpPr>
          <p:cNvPr id="349" name="Google Shape;349;p50"/>
          <p:cNvSpPr/>
          <p:nvPr/>
        </p:nvSpPr>
        <p:spPr>
          <a:xfrm>
            <a:off x="1282700" y="1393825"/>
            <a:ext cx="4379913" cy="1016000"/>
          </a:xfrm>
          <a:prstGeom prst="rect">
            <a:avLst/>
          </a:prstGeom>
          <a:no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 permanent mold</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rotated about its axis at 300 ~ 3000 rpm</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molten metal is poured</a:t>
            </a:r>
            <a:endParaRPr/>
          </a:p>
        </p:txBody>
      </p:sp>
      <p:sp>
        <p:nvSpPr>
          <p:cNvPr id="350" name="Google Shape;350;p50"/>
          <p:cNvSpPr/>
          <p:nvPr/>
        </p:nvSpPr>
        <p:spPr>
          <a:xfrm>
            <a:off x="1062038" y="5719763"/>
            <a:ext cx="6280150" cy="711200"/>
          </a:xfrm>
          <a:prstGeom prst="rect">
            <a:avLst/>
          </a:prstGeom>
          <a:noFill/>
          <a:ln cap="flat" cmpd="sng" w="9525">
            <a:solidFill>
              <a:schemeClr val="accent2"/>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Calibri"/>
                <a:ea typeface="Calibri"/>
                <a:cs typeface="Calibri"/>
                <a:sym typeface="Calibri"/>
              </a:rPr>
              <a:t>- Surface finish: better along outer diameter than inner,</a:t>
            </a:r>
            <a:endParaRPr/>
          </a:p>
          <a:p>
            <a:pPr indent="0" lvl="0" marL="0" marR="0" rtl="0" algn="l">
              <a:spcBef>
                <a:spcPts val="0"/>
              </a:spcBef>
              <a:spcAft>
                <a:spcPts val="0"/>
              </a:spcAft>
              <a:buNone/>
            </a:pPr>
            <a:r>
              <a:rPr lang="en-US" sz="2000">
                <a:solidFill>
                  <a:schemeClr val="dk1"/>
                </a:solidFill>
                <a:latin typeface="Calibri"/>
                <a:ea typeface="Calibri"/>
                <a:cs typeface="Calibri"/>
                <a:sym typeface="Calibri"/>
              </a:rPr>
              <a:t>- </a:t>
            </a:r>
            <a:r>
              <a:rPr lang="en-US" sz="2000">
                <a:solidFill>
                  <a:srgbClr val="000000"/>
                </a:solidFill>
                <a:latin typeface="Calibri"/>
                <a:ea typeface="Calibri"/>
                <a:cs typeface="Calibri"/>
                <a:sym typeface="Calibri"/>
              </a:rPr>
              <a:t>Impurities, inclusions, closer to the inner diameter (why ?)</a:t>
            </a:r>
            <a:endParaRPr sz="200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1"/>
          <p:cNvSpPr txBox="1"/>
          <p:nvPr>
            <p:ph type="title"/>
          </p:nvPr>
        </p:nvSpPr>
        <p:spPr>
          <a:xfrm>
            <a:off x="1371600" y="274638"/>
            <a:ext cx="6248400" cy="56356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2"/>
              </a:buClr>
              <a:buSzPts val="3240"/>
              <a:buFont typeface="Arial Narrow"/>
              <a:buNone/>
            </a:pPr>
            <a:r>
              <a:rPr b="0" i="1" lang="en-US" sz="3240" u="sng" cap="none" strike="noStrike">
                <a:solidFill>
                  <a:schemeClr val="accent2"/>
                </a:solidFill>
                <a:latin typeface="Arial Narrow"/>
                <a:ea typeface="Arial Narrow"/>
                <a:cs typeface="Arial Narrow"/>
                <a:sym typeface="Arial Narrow"/>
              </a:rPr>
              <a:t>Investment Casting</a:t>
            </a:r>
            <a:endParaRPr/>
          </a:p>
        </p:txBody>
      </p:sp>
      <p:sp>
        <p:nvSpPr>
          <p:cNvPr id="356" name="Google Shape;356;p51"/>
          <p:cNvSpPr txBox="1"/>
          <p:nvPr>
            <p:ph idx="1" type="body"/>
          </p:nvPr>
        </p:nvSpPr>
        <p:spPr>
          <a:xfrm>
            <a:off x="381000" y="1371600"/>
            <a:ext cx="8229600" cy="5029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Also called </a:t>
            </a:r>
            <a:r>
              <a:rPr b="0" i="1" lang="en-US" sz="2400" u="none" cap="none" strike="noStrike">
                <a:solidFill>
                  <a:schemeClr val="dk1"/>
                </a:solidFill>
                <a:latin typeface="Calibri"/>
                <a:ea typeface="Calibri"/>
                <a:cs typeface="Calibri"/>
                <a:sym typeface="Calibri"/>
              </a:rPr>
              <a:t>lost-wax process</a:t>
            </a:r>
            <a:endParaRPr/>
          </a:p>
          <a:p>
            <a:pPr indent="-247650" lvl="0" marL="342900" marR="0" rtl="0" algn="l">
              <a:lnSpc>
                <a:spcPct val="80000"/>
              </a:lnSpc>
              <a:spcBef>
                <a:spcPts val="300"/>
              </a:spcBef>
              <a:spcAft>
                <a:spcPts val="0"/>
              </a:spcAft>
              <a:buClr>
                <a:schemeClr val="dk1"/>
              </a:buClr>
              <a:buSzPts val="1500"/>
              <a:buFont typeface="Arial"/>
              <a:buNone/>
            </a:pPr>
            <a:r>
              <a:t/>
            </a:r>
            <a:endParaRPr b="0" i="1" sz="1500" u="none" cap="none" strike="noStrike">
              <a:solidFill>
                <a:schemeClr val="dk1"/>
              </a:solidFill>
              <a:latin typeface="Calibri"/>
              <a:ea typeface="Calibri"/>
              <a:cs typeface="Calibri"/>
              <a:sym typeface="Calibri"/>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First used 4000 – 3000 BC</a:t>
            </a:r>
            <a:endParaRPr/>
          </a:p>
          <a:p>
            <a:pPr indent="-247650" lvl="0" marL="342900" marR="0" rtl="0" algn="l">
              <a:lnSpc>
                <a:spcPct val="80000"/>
              </a:lnSpc>
              <a:spcBef>
                <a:spcPts val="30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pattern is made of wax or of a plastic by molding or rapid prototyping techniques</a:t>
            </a:r>
            <a:endParaRPr/>
          </a:p>
          <a:p>
            <a:pPr indent="-247650" lvl="0" marL="342900" marR="0" rtl="0" algn="l">
              <a:lnSpc>
                <a:spcPct val="80000"/>
              </a:lnSpc>
              <a:spcBef>
                <a:spcPts val="30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Term </a:t>
            </a:r>
            <a:r>
              <a:rPr b="0" i="1" lang="en-US" sz="2400" u="none" cap="none" strike="noStrike">
                <a:solidFill>
                  <a:schemeClr val="dk1"/>
                </a:solidFill>
                <a:latin typeface="Calibri"/>
                <a:ea typeface="Calibri"/>
                <a:cs typeface="Calibri"/>
                <a:sym typeface="Calibri"/>
              </a:rPr>
              <a:t>investment </a:t>
            </a:r>
            <a:r>
              <a:rPr b="0" i="0" lang="en-US" sz="2400" u="none" cap="none" strike="noStrike">
                <a:solidFill>
                  <a:schemeClr val="dk1"/>
                </a:solidFill>
                <a:latin typeface="Calibri"/>
                <a:ea typeface="Calibri"/>
                <a:cs typeface="Calibri"/>
                <a:sym typeface="Calibri"/>
              </a:rPr>
              <a:t>derives from the fact that the pattern is invested with the refractory material</a:t>
            </a:r>
            <a:endParaRPr/>
          </a:p>
          <a:p>
            <a:pPr indent="-247650" lvl="0" marL="342900" marR="0" rtl="0" algn="l">
              <a:lnSpc>
                <a:spcPct val="80000"/>
              </a:lnSpc>
              <a:spcBef>
                <a:spcPts val="30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Need careful handling because they are not strong enough to withstand the forces involved in mold making</a:t>
            </a:r>
            <a:endParaRPr/>
          </a:p>
          <a:p>
            <a:pPr indent="-247650" lvl="0" marL="342900" marR="0" rtl="0" algn="l">
              <a:lnSpc>
                <a:spcPct val="80000"/>
              </a:lnSpc>
              <a:spcBef>
                <a:spcPts val="300"/>
              </a:spcBef>
              <a:spcAft>
                <a:spcPts val="0"/>
              </a:spcAft>
              <a:buClr>
                <a:schemeClr val="dk1"/>
              </a:buClr>
              <a:buSzPts val="1500"/>
              <a:buFont typeface="Arial"/>
              <a:buNone/>
            </a:pPr>
            <a:r>
              <a:t/>
            </a:r>
            <a:endParaRPr b="0" i="0" sz="1500" u="none" cap="none" strike="noStrike">
              <a:solidFill>
                <a:schemeClr val="dk1"/>
              </a:solidFill>
              <a:latin typeface="Calibri"/>
              <a:ea typeface="Calibri"/>
              <a:cs typeface="Calibri"/>
              <a:sym typeface="Calibri"/>
            </a:endParaRPr>
          </a:p>
          <a:p>
            <a:pPr indent="-342900" lvl="0" marL="342900" marR="0" rtl="0" algn="l">
              <a:lnSpc>
                <a:spcPct val="80000"/>
              </a:lnSpc>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Wax can be recovered and reused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idx="1" type="body"/>
          </p:nvPr>
        </p:nvSpPr>
        <p:spPr>
          <a:xfrm>
            <a:off x="685800" y="5029200"/>
            <a:ext cx="7772400" cy="10668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Step 5 : </a:t>
            </a:r>
            <a:endParaRPr/>
          </a:p>
          <a:p>
            <a:pPr indent="-342900" lvl="0" marL="342900" marR="0" rtl="0" algn="l">
              <a:lnSpc>
                <a:spcPct val="90000"/>
              </a:lnSpc>
              <a:spcBef>
                <a:spcPts val="4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the mold is held in an inverted position and heated to melt the wax and permit it to drip out of the cavity  </a:t>
            </a:r>
            <a:endParaRPr/>
          </a:p>
        </p:txBody>
      </p:sp>
      <p:pic>
        <p:nvPicPr>
          <p:cNvPr descr="C:\My Documents\Books\Mfg01Images\7928D_Wiley\Groover\Fund Of Modern Manufacturing\jpeg_art\ch11_jpeg\w0102c5.JPG" id="107" name="Google Shape;107;p16"/>
          <p:cNvPicPr preferRelativeResize="0"/>
          <p:nvPr/>
        </p:nvPicPr>
        <p:blipFill rotWithShape="1">
          <a:blip r:embed="rId3">
            <a:alphaModFix/>
          </a:blip>
          <a:srcRect b="0" l="0" r="0" t="0"/>
          <a:stretch/>
        </p:blipFill>
        <p:spPr>
          <a:xfrm>
            <a:off x="3048000" y="685800"/>
            <a:ext cx="3235325" cy="38671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2"/>
          <p:cNvSpPr txBox="1"/>
          <p:nvPr>
            <p:ph type="title"/>
          </p:nvPr>
        </p:nvSpPr>
        <p:spPr>
          <a:xfrm>
            <a:off x="1219200" y="274638"/>
            <a:ext cx="6858000" cy="6397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2"/>
              </a:buClr>
              <a:buSzPts val="3240"/>
              <a:buFont typeface="Arial Narrow"/>
              <a:buNone/>
            </a:pPr>
            <a:r>
              <a:rPr b="0" i="1" lang="en-US" sz="3240" u="sng" cap="none" strike="noStrike">
                <a:solidFill>
                  <a:schemeClr val="accent2"/>
                </a:solidFill>
                <a:latin typeface="Arial Narrow"/>
                <a:ea typeface="Arial Narrow"/>
                <a:cs typeface="Arial Narrow"/>
                <a:sym typeface="Arial Narrow"/>
              </a:rPr>
              <a:t>Investment Casting</a:t>
            </a:r>
            <a:endParaRPr/>
          </a:p>
        </p:txBody>
      </p:sp>
      <p:sp>
        <p:nvSpPr>
          <p:cNvPr id="362" name="Google Shape;362;p52"/>
          <p:cNvSpPr txBox="1"/>
          <p:nvPr>
            <p:ph idx="1" type="body"/>
          </p:nvPr>
        </p:nvSpPr>
        <p:spPr>
          <a:xfrm>
            <a:off x="457200" y="1371600"/>
            <a:ext cx="8229600" cy="47545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One-piece mold</a:t>
            </a:r>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Dried in the air</a:t>
            </a:r>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Heated to 90 – 175 C</a:t>
            </a:r>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Held inverted for 12 hrs to melt out wax</a:t>
            </a:r>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mold is then heated to 650 – 1150 C for about 4 hrs depending on the metal to be cast to drive off the water of crystallization</a:t>
            </a:r>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After the metal has been poured the mold is broken up and the cast is removed</a:t>
            </a:r>
            <a:endParaRPr/>
          </a:p>
          <a:p>
            <a:pPr indent="-285750" lvl="1" marL="742950" marR="0" rtl="0" algn="l">
              <a:spcBef>
                <a:spcPts val="48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A number of patterns can be joined to make one mold called a </a:t>
            </a:r>
            <a:r>
              <a:rPr b="0" i="1" lang="en-US" sz="2400" u="none" cap="none" strike="noStrike">
                <a:solidFill>
                  <a:schemeClr val="dk1"/>
                </a:solidFill>
                <a:latin typeface="Calibri"/>
                <a:ea typeface="Calibri"/>
                <a:cs typeface="Calibri"/>
                <a:sym typeface="Calibri"/>
              </a:rPr>
              <a:t>tree</a:t>
            </a:r>
            <a:r>
              <a:rPr b="0" i="0" lang="en-US" sz="2400" u="none" cap="none" strike="noStrike">
                <a:solidFill>
                  <a:schemeClr val="dk1"/>
                </a:solidFill>
                <a:latin typeface="Calibri"/>
                <a:ea typeface="Calibri"/>
                <a:cs typeface="Calibri"/>
                <a:sym typeface="Calibri"/>
              </a:rPr>
              <a:t> which increases production rate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3"/>
          <p:cNvSpPr txBox="1"/>
          <p:nvPr>
            <p:ph idx="1" type="body"/>
          </p:nvPr>
        </p:nvSpPr>
        <p:spPr>
          <a:xfrm>
            <a:off x="381000" y="3048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400"/>
              <a:buFont typeface="Arial"/>
              <a:buNone/>
            </a:pPr>
            <a:r>
              <a:rPr b="0" i="1" lang="en-US" sz="2400" u="sng" cap="none" strike="noStrike">
                <a:solidFill>
                  <a:schemeClr val="dk1"/>
                </a:solidFill>
                <a:latin typeface="Calibri"/>
                <a:ea typeface="Calibri"/>
                <a:cs typeface="Calibri"/>
                <a:sym typeface="Calibri"/>
              </a:rPr>
              <a:t>One-piece mold</a:t>
            </a:r>
            <a:r>
              <a:rPr b="0" i="0" lang="en-US" sz="2400" u="none" cap="none" strike="noStrike">
                <a:solidFill>
                  <a:schemeClr val="dk1"/>
                </a:solidFill>
                <a:latin typeface="Calibri"/>
                <a:ea typeface="Calibri"/>
                <a:cs typeface="Calibri"/>
                <a:sym typeface="Calibri"/>
              </a:rPr>
              <a:t> -  </a:t>
            </a:r>
            <a:r>
              <a:rPr b="0" i="1" lang="en-US" sz="2400" u="none" cap="none" strike="noStrike">
                <a:solidFill>
                  <a:schemeClr val="dk1"/>
                </a:solidFill>
                <a:latin typeface="Calibri"/>
                <a:ea typeface="Calibri"/>
                <a:cs typeface="Calibri"/>
                <a:sym typeface="Calibri"/>
              </a:rPr>
              <a:t>con’t</a:t>
            </a:r>
            <a:endParaRPr/>
          </a:p>
          <a:p>
            <a:pPr indent="-285750" lvl="1" marL="742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Small parts</a:t>
            </a:r>
            <a:endParaRPr/>
          </a:p>
          <a:p>
            <a:pPr indent="-228600" lvl="2" marL="1143000" marR="0" rtl="0" algn="l">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tree can be inserted on to a flask and filled with slurry investment</a:t>
            </a:r>
            <a:endParaRPr/>
          </a:p>
          <a:p>
            <a:pPr indent="-228600" lvl="2" marL="1143000" marR="0" rtl="0" algn="l">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The investment is then placed into a chamber and evacuated to remove air bubbles</a:t>
            </a:r>
            <a:endParaRPr/>
          </a:p>
          <a:p>
            <a:pPr indent="-228600" lvl="2" marL="1143000" marR="0" rtl="0" algn="l">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Next it is placed in a vacuum drawing machine to produce fine detail</a:t>
            </a:r>
            <a:endParaRPr/>
          </a:p>
          <a:p>
            <a:pPr indent="-285750" lvl="1" marL="742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Not a cheap process</a:t>
            </a:r>
            <a:endParaRPr/>
          </a:p>
          <a:p>
            <a:pPr indent="-285750" lvl="1" marL="742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Produces fine details</a:t>
            </a:r>
            <a:endParaRPr/>
          </a:p>
          <a:p>
            <a:pPr indent="-285750" lvl="1" marL="742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Good surface finish</a:t>
            </a:r>
            <a:endParaRPr/>
          </a:p>
          <a:p>
            <a:pPr indent="-285750" lvl="1" marL="742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Few or no finishing operations</a:t>
            </a:r>
            <a:endParaRPr/>
          </a:p>
          <a:p>
            <a:pPr indent="-285750" lvl="1" marL="742950" marR="0" rtl="0" algn="l">
              <a:lnSpc>
                <a:spcPct val="90000"/>
              </a:lnSpc>
              <a:spcBef>
                <a:spcPts val="4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Can produce intricate parts from parts weighing 1g – 35Kg</a:t>
            </a:r>
            <a:endParaRPr/>
          </a:p>
          <a:p>
            <a:pPr indent="-114300" lvl="2" marL="1143000" marR="0" rtl="0" algn="l">
              <a:lnSpc>
                <a:spcPct val="90000"/>
              </a:lnSpc>
              <a:spcBef>
                <a:spcPts val="36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228600" lvl="2" marL="1143000" marR="0" rtl="0" algn="l">
              <a:lnSpc>
                <a:spcPct val="90000"/>
              </a:lnSpc>
              <a:spcBef>
                <a:spcPts val="36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Ex : Investment die casting examples</a:t>
            </a:r>
            <a:endParaRPr/>
          </a:p>
        </p:txBody>
      </p:sp>
      <p:pic>
        <p:nvPicPr>
          <p:cNvPr descr="parts" id="368" name="Google Shape;368;p53"/>
          <p:cNvPicPr preferRelativeResize="0"/>
          <p:nvPr/>
        </p:nvPicPr>
        <p:blipFill rotWithShape="1">
          <a:blip r:embed="rId3">
            <a:alphaModFix/>
          </a:blip>
          <a:srcRect b="0" l="0" r="0" t="0"/>
          <a:stretch/>
        </p:blipFill>
        <p:spPr>
          <a:xfrm>
            <a:off x="1219200" y="4724400"/>
            <a:ext cx="6629400" cy="18113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4"/>
          <p:cNvSpPr txBox="1"/>
          <p:nvPr>
            <p:ph type="title"/>
          </p:nvPr>
        </p:nvSpPr>
        <p:spPr>
          <a:xfrm>
            <a:off x="457200" y="228600"/>
            <a:ext cx="8229600" cy="533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2"/>
              </a:buClr>
              <a:buSzPts val="2880"/>
              <a:buFont typeface="Arial Narrow"/>
              <a:buNone/>
            </a:pPr>
            <a:r>
              <a:rPr b="0" i="1" lang="en-US" sz="2880" u="sng" cap="none" strike="noStrike">
                <a:solidFill>
                  <a:schemeClr val="accent2"/>
                </a:solidFill>
                <a:latin typeface="Arial Narrow"/>
                <a:ea typeface="Arial Narrow"/>
                <a:cs typeface="Arial Narrow"/>
                <a:sym typeface="Arial Narrow"/>
              </a:rPr>
              <a:t>Permanent-Mold Casting</a:t>
            </a:r>
            <a:endParaRPr/>
          </a:p>
        </p:txBody>
      </p:sp>
      <p:sp>
        <p:nvSpPr>
          <p:cNvPr id="374" name="Google Shape;374;p54"/>
          <p:cNvSpPr txBox="1"/>
          <p:nvPr>
            <p:ph idx="1" type="body"/>
          </p:nvPr>
        </p:nvSpPr>
        <p:spPr>
          <a:xfrm>
            <a:off x="457200" y="990600"/>
            <a:ext cx="8229600" cy="5562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70000"/>
              </a:lnSpc>
              <a:spcBef>
                <a:spcPts val="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Called hard-mold casting</a:t>
            </a:r>
            <a:endParaRPr/>
          </a:p>
          <a:p>
            <a:pPr indent="-342900" lvl="0" marL="34290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Two halves of a mold are made from materials such as iron, steel, bronze, or other alloys</a:t>
            </a:r>
            <a:endParaRPr/>
          </a:p>
          <a:p>
            <a:pPr indent="-342900" lvl="0" marL="34290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The mold cavity and gating system are machined in to the mold</a:t>
            </a:r>
            <a:endParaRPr/>
          </a:p>
          <a:p>
            <a:pPr indent="-342900" lvl="0" marL="34290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Sand aggregate are placed in to the mold prior to casting for producing cavities</a:t>
            </a:r>
            <a:endParaRPr/>
          </a:p>
          <a:p>
            <a:pPr indent="-342900" lvl="0" marL="34290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Typical core materials are</a:t>
            </a:r>
            <a:endParaRPr/>
          </a:p>
          <a:p>
            <a:pPr indent="-285750" lvl="1" marL="74295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Oil-bonded or resin-boned sand</a:t>
            </a:r>
            <a:endParaRPr/>
          </a:p>
          <a:p>
            <a:pPr indent="-285750" lvl="1" marL="74295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Plaster</a:t>
            </a:r>
            <a:endParaRPr/>
          </a:p>
          <a:p>
            <a:pPr indent="-285750" lvl="1" marL="74295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Graphite</a:t>
            </a:r>
            <a:endParaRPr/>
          </a:p>
          <a:p>
            <a:pPr indent="-285750" lvl="1" marL="74295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Gray iron</a:t>
            </a:r>
            <a:endParaRPr/>
          </a:p>
          <a:p>
            <a:pPr indent="-285750" lvl="1" marL="74295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Low-carbon steel</a:t>
            </a:r>
            <a:endParaRPr/>
          </a:p>
          <a:p>
            <a:pPr indent="-285750" lvl="1" marL="74295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Hot-worked die steel</a:t>
            </a:r>
            <a:endParaRPr/>
          </a:p>
          <a:p>
            <a:pPr indent="-342900" lvl="0" marL="34290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Mold cavity surfaces are coated with refractory slurry to increase the life of the mold every few castings</a:t>
            </a:r>
            <a:endParaRPr/>
          </a:p>
          <a:p>
            <a:pPr indent="-342900" lvl="0" marL="34290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Mechanical ejectors are used to remove complex parts</a:t>
            </a:r>
            <a:endParaRPr/>
          </a:p>
          <a:p>
            <a:pPr indent="-342900" lvl="0" marL="34290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Can produce high production rates</a:t>
            </a:r>
            <a:endParaRPr/>
          </a:p>
          <a:p>
            <a:pPr indent="-342900" lvl="0" marL="342900" marR="0" rtl="0" algn="l">
              <a:lnSpc>
                <a:spcPct val="70000"/>
              </a:lnSpc>
              <a:spcBef>
                <a:spcPts val="420"/>
              </a:spcBef>
              <a:spcAft>
                <a:spcPts val="0"/>
              </a:spcAft>
              <a:buClr>
                <a:schemeClr val="dk1"/>
              </a:buClr>
              <a:buSzPts val="2100"/>
              <a:buFont typeface="Arial"/>
              <a:buChar char="•"/>
            </a:pPr>
            <a:r>
              <a:rPr b="0" i="0" lang="en-US" sz="2100" u="none" cap="none" strike="noStrike">
                <a:solidFill>
                  <a:schemeClr val="dk1"/>
                </a:solidFill>
                <a:latin typeface="Calibri"/>
                <a:ea typeface="Calibri"/>
                <a:cs typeface="Calibri"/>
                <a:sym typeface="Calibri"/>
              </a:rPr>
              <a:t>Good surface finish</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5"/>
          <p:cNvSpPr txBox="1"/>
          <p:nvPr>
            <p:ph type="title"/>
          </p:nvPr>
        </p:nvSpPr>
        <p:spPr>
          <a:xfrm>
            <a:off x="457200" y="274638"/>
            <a:ext cx="8229600" cy="33496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2"/>
              </a:buClr>
              <a:buSzPts val="2880"/>
              <a:buFont typeface="Arial Narrow"/>
              <a:buNone/>
            </a:pPr>
            <a:r>
              <a:rPr b="0" i="1" lang="en-US" sz="2880" u="sng" cap="none" strike="noStrike">
                <a:solidFill>
                  <a:schemeClr val="accent2"/>
                </a:solidFill>
                <a:latin typeface="Arial Narrow"/>
                <a:ea typeface="Arial Narrow"/>
                <a:cs typeface="Arial Narrow"/>
                <a:sym typeface="Arial Narrow"/>
              </a:rPr>
              <a:t>Semi centrifugal Casting Process</a:t>
            </a:r>
            <a:endParaRPr/>
          </a:p>
        </p:txBody>
      </p:sp>
      <p:sp>
        <p:nvSpPr>
          <p:cNvPr id="380" name="Google Shape;380;p55"/>
          <p:cNvSpPr txBox="1"/>
          <p:nvPr>
            <p:ph idx="1" type="body"/>
          </p:nvPr>
        </p:nvSpPr>
        <p:spPr>
          <a:xfrm>
            <a:off x="457200" y="5486400"/>
            <a:ext cx="8229600" cy="990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1600"/>
              <a:buFont typeface="Arial"/>
              <a:buNone/>
            </a:pPr>
            <a:r>
              <a:rPr b="0" i="0" lang="en-US" sz="1600" u="none" cap="none" strike="noStrike">
                <a:solidFill>
                  <a:schemeClr val="dk1"/>
                </a:solidFill>
                <a:latin typeface="Calibri"/>
                <a:ea typeface="Calibri"/>
                <a:cs typeface="Calibri"/>
                <a:sym typeface="Calibri"/>
              </a:rPr>
              <a:t>     (a)  Schematic illustration of the semi centrifugal casting process. Wheels with spokes can be cast by this process.  (b) Schematic illustration of casting by centrifuging. The molds are placed at the periphery of the machine, and the molten metal is forced into the molds by centrifugal force.</a:t>
            </a:r>
            <a:endParaRPr/>
          </a:p>
        </p:txBody>
      </p:sp>
      <p:pic>
        <p:nvPicPr>
          <p:cNvPr id="381" name="Google Shape;381;p55"/>
          <p:cNvPicPr preferRelativeResize="0"/>
          <p:nvPr/>
        </p:nvPicPr>
        <p:blipFill rotWithShape="1">
          <a:blip r:embed="rId3">
            <a:alphaModFix/>
          </a:blip>
          <a:srcRect b="0" l="0" r="0" t="0"/>
          <a:stretch/>
        </p:blipFill>
        <p:spPr>
          <a:xfrm>
            <a:off x="762000" y="1219200"/>
            <a:ext cx="7696200" cy="3581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Casting Quality</a:t>
            </a:r>
            <a:endParaRPr/>
          </a:p>
        </p:txBody>
      </p:sp>
      <p:sp>
        <p:nvSpPr>
          <p:cNvPr id="387" name="Google Shape;387;p5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There are numerous opportunities for things to go wrong in a casting operation, resulting in quality defects in the product  </a:t>
            </a:r>
            <a:endParaRPr/>
          </a:p>
          <a:p>
            <a:pPr indent="-342900" lvl="0" marL="342900" marR="0" rtl="0" algn="l">
              <a:spcBef>
                <a:spcPts val="640"/>
              </a:spcBef>
              <a:spcAft>
                <a:spcPts val="0"/>
              </a:spcAft>
              <a:buClr>
                <a:schemeClr val="dk1"/>
              </a:buClr>
              <a:buSzPts val="3200"/>
              <a:buFont typeface="Arial"/>
              <a:buChar char="•"/>
            </a:pPr>
            <a:r>
              <a:rPr b="0" i="0" lang="en-US" sz="3200" u="none" cap="none" strike="noStrike">
                <a:solidFill>
                  <a:schemeClr val="dk1"/>
                </a:solidFill>
                <a:latin typeface="Calibri"/>
                <a:ea typeface="Calibri"/>
                <a:cs typeface="Calibri"/>
                <a:sym typeface="Calibri"/>
              </a:rPr>
              <a:t>The defects can be classified as follows: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Defects common to all casting processes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Defects related to sand casting process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7"/>
          <p:cNvSpPr txBox="1"/>
          <p:nvPr>
            <p:ph idx="1" type="body"/>
          </p:nvPr>
        </p:nvSpPr>
        <p:spPr>
          <a:xfrm>
            <a:off x="609600" y="7620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accent1"/>
              </a:buClr>
              <a:buSzPts val="2960"/>
              <a:buFont typeface="Arial"/>
              <a:buNone/>
            </a:pPr>
            <a:r>
              <a:rPr b="0" i="0" lang="en-US" sz="2960" u="none" cap="none" strike="noStrike">
                <a:solidFill>
                  <a:schemeClr val="accent1"/>
                </a:solidFill>
                <a:latin typeface="Calibri"/>
                <a:ea typeface="Calibri"/>
                <a:cs typeface="Calibri"/>
                <a:sym typeface="Calibri"/>
              </a:rPr>
              <a:t>Misrun</a:t>
            </a:r>
            <a:r>
              <a:rPr b="0" i="0" lang="en-US" sz="2960" u="none" cap="none" strike="noStrike">
                <a:solidFill>
                  <a:schemeClr val="dk1"/>
                </a:solidFill>
                <a:latin typeface="Calibri"/>
                <a:ea typeface="Calibri"/>
                <a:cs typeface="Calibri"/>
                <a:sym typeface="Calibri"/>
              </a:rPr>
              <a:t> </a:t>
            </a:r>
            <a:endParaRPr/>
          </a:p>
          <a:p>
            <a:pPr indent="-342900" lvl="0" marL="342900" marR="0" rtl="0" algn="l">
              <a:lnSpc>
                <a:spcPct val="80000"/>
              </a:lnSpc>
              <a:spcBef>
                <a:spcPts val="592"/>
              </a:spcBef>
              <a:spcAft>
                <a:spcPts val="0"/>
              </a:spcAft>
              <a:buClr>
                <a:schemeClr val="dk1"/>
              </a:buClr>
              <a:buSzPts val="2960"/>
              <a:buFont typeface="Arial"/>
              <a:buNone/>
            </a:pPr>
            <a:r>
              <a:rPr b="0" i="0" lang="en-US" sz="2960" u="none" cap="none" strike="noStrike">
                <a:solidFill>
                  <a:schemeClr val="dk1"/>
                </a:solidFill>
                <a:latin typeface="Calibri"/>
                <a:ea typeface="Calibri"/>
                <a:cs typeface="Calibri"/>
                <a:sym typeface="Calibri"/>
              </a:rPr>
              <a:t>A casting that has solidified before completely filling mold cavity  </a:t>
            </a:r>
            <a:endParaRPr/>
          </a:p>
        </p:txBody>
      </p:sp>
      <p:sp>
        <p:nvSpPr>
          <p:cNvPr id="393" name="Google Shape;393;p57"/>
          <p:cNvSpPr txBox="1"/>
          <p:nvPr/>
        </p:nvSpPr>
        <p:spPr>
          <a:xfrm>
            <a:off x="533400" y="5562600"/>
            <a:ext cx="79248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Figure 11.22 ‑ Some common defects in castings: (a) misrun</a:t>
            </a:r>
            <a:endParaRPr sz="1800">
              <a:solidFill>
                <a:schemeClr val="dk1"/>
              </a:solidFill>
              <a:latin typeface="Calibri"/>
              <a:ea typeface="Calibri"/>
              <a:cs typeface="Calibri"/>
              <a:sym typeface="Calibri"/>
            </a:endParaRPr>
          </a:p>
        </p:txBody>
      </p:sp>
      <p:pic>
        <p:nvPicPr>
          <p:cNvPr descr="C:\My Documents\Books\Mfg01Images\7928D_Wiley\Groover\Fund Of Modern Manufacturing\jpeg_art\ch11_jpeg\w0116ca.JPG" id="394" name="Google Shape;394;p57"/>
          <p:cNvPicPr preferRelativeResize="0"/>
          <p:nvPr/>
        </p:nvPicPr>
        <p:blipFill rotWithShape="1">
          <a:blip r:embed="rId3">
            <a:alphaModFix/>
          </a:blip>
          <a:srcRect b="0" l="0" r="0" t="0"/>
          <a:stretch/>
        </p:blipFill>
        <p:spPr>
          <a:xfrm>
            <a:off x="2514600" y="2155825"/>
            <a:ext cx="3657600" cy="323056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58"/>
          <p:cNvSpPr txBox="1"/>
          <p:nvPr>
            <p:ph idx="1" type="body"/>
          </p:nvPr>
        </p:nvSpPr>
        <p:spPr>
          <a:xfrm>
            <a:off x="685800" y="685800"/>
            <a:ext cx="7772400" cy="1295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accent1"/>
              </a:buClr>
              <a:buSzPts val="2960"/>
              <a:buFont typeface="Arial"/>
              <a:buNone/>
            </a:pPr>
            <a:r>
              <a:rPr b="0" i="0" lang="en-US" sz="2960" u="none" cap="none" strike="noStrike">
                <a:solidFill>
                  <a:schemeClr val="accent1"/>
                </a:solidFill>
                <a:latin typeface="Calibri"/>
                <a:ea typeface="Calibri"/>
                <a:cs typeface="Calibri"/>
                <a:sym typeface="Calibri"/>
              </a:rPr>
              <a:t>Cold Shut</a:t>
            </a:r>
            <a:r>
              <a:rPr b="0" i="0" lang="en-US" sz="2960" u="none" cap="none" strike="noStrike">
                <a:solidFill>
                  <a:schemeClr val="dk1"/>
                </a:solidFill>
                <a:latin typeface="Calibri"/>
                <a:ea typeface="Calibri"/>
                <a:cs typeface="Calibri"/>
                <a:sym typeface="Calibri"/>
              </a:rPr>
              <a:t> </a:t>
            </a:r>
            <a:endParaRPr/>
          </a:p>
          <a:p>
            <a:pPr indent="-342900" lvl="0" marL="342900" marR="0" rtl="0" algn="l">
              <a:lnSpc>
                <a:spcPct val="80000"/>
              </a:lnSpc>
              <a:spcBef>
                <a:spcPts val="592"/>
              </a:spcBef>
              <a:spcAft>
                <a:spcPts val="0"/>
              </a:spcAft>
              <a:buClr>
                <a:schemeClr val="dk1"/>
              </a:buClr>
              <a:buSzPts val="2960"/>
              <a:buFont typeface="Arial"/>
              <a:buNone/>
            </a:pPr>
            <a:r>
              <a:rPr b="0" i="0" lang="en-US" sz="2960" u="none" cap="none" strike="noStrike">
                <a:solidFill>
                  <a:schemeClr val="dk1"/>
                </a:solidFill>
                <a:latin typeface="Calibri"/>
                <a:ea typeface="Calibri"/>
                <a:cs typeface="Calibri"/>
                <a:sym typeface="Calibri"/>
              </a:rPr>
              <a:t>Two portions of metal flow together but there is a lack of fusion due to premature freezing  </a:t>
            </a:r>
            <a:endParaRPr/>
          </a:p>
        </p:txBody>
      </p:sp>
      <p:sp>
        <p:nvSpPr>
          <p:cNvPr id="400" name="Google Shape;400;p58"/>
          <p:cNvSpPr txBox="1"/>
          <p:nvPr/>
        </p:nvSpPr>
        <p:spPr>
          <a:xfrm>
            <a:off x="457200" y="5410200"/>
            <a:ext cx="80010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Figure 11.22 ‑ Some common defects in castings: (b) cold shut</a:t>
            </a:r>
            <a:endParaRPr/>
          </a:p>
        </p:txBody>
      </p:sp>
      <p:pic>
        <p:nvPicPr>
          <p:cNvPr descr="C:\My Documents\Books\Mfg01Images\7928D_Wiley\Groover\Fund Of Modern Manufacturing\jpeg_art\ch11_jpeg\w0116cb.JPG" id="401" name="Google Shape;401;p58"/>
          <p:cNvPicPr preferRelativeResize="0"/>
          <p:nvPr/>
        </p:nvPicPr>
        <p:blipFill rotWithShape="1">
          <a:blip r:embed="rId3">
            <a:alphaModFix/>
          </a:blip>
          <a:srcRect b="0" l="0" r="0" t="0"/>
          <a:stretch/>
        </p:blipFill>
        <p:spPr>
          <a:xfrm>
            <a:off x="2514600" y="2005013"/>
            <a:ext cx="3810000" cy="32893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sp>
        <p:nvSpPr>
          <p:cNvPr id="406" name="Google Shape;406;p59"/>
          <p:cNvSpPr txBox="1"/>
          <p:nvPr>
            <p:ph idx="1" type="body"/>
          </p:nvPr>
        </p:nvSpPr>
        <p:spPr>
          <a:xfrm>
            <a:off x="685800" y="6858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accent1"/>
              </a:buClr>
              <a:buSzPts val="2960"/>
              <a:buFont typeface="Arial"/>
              <a:buNone/>
            </a:pPr>
            <a:r>
              <a:rPr b="0" i="0" lang="en-US" sz="2960" u="none" cap="none" strike="noStrike">
                <a:solidFill>
                  <a:schemeClr val="accent1"/>
                </a:solidFill>
                <a:latin typeface="Calibri"/>
                <a:ea typeface="Calibri"/>
                <a:cs typeface="Calibri"/>
                <a:sym typeface="Calibri"/>
              </a:rPr>
              <a:t>Cold Shot</a:t>
            </a:r>
            <a:r>
              <a:rPr b="0" i="0" lang="en-US" sz="2960" u="none" cap="none" strike="noStrike">
                <a:solidFill>
                  <a:schemeClr val="dk1"/>
                </a:solidFill>
                <a:latin typeface="Calibri"/>
                <a:ea typeface="Calibri"/>
                <a:cs typeface="Calibri"/>
                <a:sym typeface="Calibri"/>
              </a:rPr>
              <a:t> </a:t>
            </a:r>
            <a:endParaRPr/>
          </a:p>
          <a:p>
            <a:pPr indent="-342900" lvl="0" marL="342900" marR="0" rtl="0" algn="l">
              <a:lnSpc>
                <a:spcPct val="80000"/>
              </a:lnSpc>
              <a:spcBef>
                <a:spcPts val="592"/>
              </a:spcBef>
              <a:spcAft>
                <a:spcPts val="0"/>
              </a:spcAft>
              <a:buClr>
                <a:schemeClr val="dk1"/>
              </a:buClr>
              <a:buSzPts val="2960"/>
              <a:buFont typeface="Arial"/>
              <a:buNone/>
            </a:pPr>
            <a:r>
              <a:rPr b="0" i="0" lang="en-US" sz="2960" u="none" cap="none" strike="noStrike">
                <a:solidFill>
                  <a:schemeClr val="dk1"/>
                </a:solidFill>
                <a:latin typeface="Calibri"/>
                <a:ea typeface="Calibri"/>
                <a:cs typeface="Calibri"/>
                <a:sym typeface="Calibri"/>
              </a:rPr>
              <a:t>Metal splatters during pouring and solid globules form and become entrapped in casting</a:t>
            </a:r>
            <a:r>
              <a:rPr b="0" i="0" lang="en-US" sz="1850" u="none" cap="none" strike="noStrike">
                <a:solidFill>
                  <a:schemeClr val="dk1"/>
                </a:solidFill>
                <a:latin typeface="Calibri"/>
                <a:ea typeface="Calibri"/>
                <a:cs typeface="Calibri"/>
                <a:sym typeface="Calibri"/>
              </a:rPr>
              <a:t>  </a:t>
            </a:r>
            <a:endParaRPr/>
          </a:p>
        </p:txBody>
      </p:sp>
      <p:sp>
        <p:nvSpPr>
          <p:cNvPr id="407" name="Google Shape;407;p59"/>
          <p:cNvSpPr txBox="1"/>
          <p:nvPr/>
        </p:nvSpPr>
        <p:spPr>
          <a:xfrm>
            <a:off x="457200" y="5334000"/>
            <a:ext cx="81534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Figure 11.22 ‑ Some common defects in castings: (c) cold shot </a:t>
            </a:r>
            <a:endParaRPr sz="1800">
              <a:solidFill>
                <a:schemeClr val="dk1"/>
              </a:solidFill>
              <a:latin typeface="Calibri"/>
              <a:ea typeface="Calibri"/>
              <a:cs typeface="Calibri"/>
              <a:sym typeface="Calibri"/>
            </a:endParaRPr>
          </a:p>
        </p:txBody>
      </p:sp>
      <p:pic>
        <p:nvPicPr>
          <p:cNvPr descr="C:\My Documents\Books\Mfg01Images\7928D_Wiley\Groover\Fund Of Modern Manufacturing\jpeg_art\ch11_jpeg\w0116cc.JPG" id="408" name="Google Shape;408;p59"/>
          <p:cNvPicPr preferRelativeResize="0"/>
          <p:nvPr/>
        </p:nvPicPr>
        <p:blipFill rotWithShape="1">
          <a:blip r:embed="rId3">
            <a:alphaModFix/>
          </a:blip>
          <a:srcRect b="0" l="0" r="0" t="0"/>
          <a:stretch/>
        </p:blipFill>
        <p:spPr>
          <a:xfrm>
            <a:off x="2971800" y="2057400"/>
            <a:ext cx="3005138" cy="3124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60"/>
          <p:cNvSpPr txBox="1"/>
          <p:nvPr>
            <p:ph idx="1" type="body"/>
          </p:nvPr>
        </p:nvSpPr>
        <p:spPr>
          <a:xfrm>
            <a:off x="685800" y="685800"/>
            <a:ext cx="7772400" cy="16764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accent1"/>
              </a:buClr>
              <a:buSzPts val="2720"/>
              <a:buFont typeface="Arial"/>
              <a:buNone/>
            </a:pPr>
            <a:r>
              <a:rPr b="0" i="0" lang="en-US" sz="2720" u="none" cap="none" strike="noStrike">
                <a:solidFill>
                  <a:schemeClr val="accent1"/>
                </a:solidFill>
                <a:latin typeface="Calibri"/>
                <a:ea typeface="Calibri"/>
                <a:cs typeface="Calibri"/>
                <a:sym typeface="Calibri"/>
              </a:rPr>
              <a:t>Shrinkage Cavity</a:t>
            </a:r>
            <a:r>
              <a:rPr b="0" i="0" lang="en-US" sz="2720" u="none" cap="none" strike="noStrike">
                <a:solidFill>
                  <a:schemeClr val="dk1"/>
                </a:solidFill>
                <a:latin typeface="Calibri"/>
                <a:ea typeface="Calibri"/>
                <a:cs typeface="Calibri"/>
                <a:sym typeface="Calibri"/>
              </a:rPr>
              <a:t> </a:t>
            </a:r>
            <a:endParaRPr/>
          </a:p>
          <a:p>
            <a:pPr indent="-342900" lvl="0" marL="342900" marR="0" rtl="0" algn="l">
              <a:lnSpc>
                <a:spcPct val="80000"/>
              </a:lnSpc>
              <a:spcBef>
                <a:spcPts val="544"/>
              </a:spcBef>
              <a:spcAft>
                <a:spcPts val="0"/>
              </a:spcAft>
              <a:buClr>
                <a:schemeClr val="dk1"/>
              </a:buClr>
              <a:buSzPts val="2720"/>
              <a:buFont typeface="Arial"/>
              <a:buNone/>
            </a:pPr>
            <a:r>
              <a:rPr b="0" i="0" lang="en-US" sz="2720" u="none" cap="none" strike="noStrike">
                <a:solidFill>
                  <a:schemeClr val="dk1"/>
                </a:solidFill>
                <a:latin typeface="Calibri"/>
                <a:ea typeface="Calibri"/>
                <a:cs typeface="Calibri"/>
                <a:sym typeface="Calibri"/>
              </a:rPr>
              <a:t>Depression in surface or internal void caused by solidification shrinkage that restricts amount of molten metal available in last region to freeze  </a:t>
            </a:r>
            <a:endParaRPr/>
          </a:p>
        </p:txBody>
      </p:sp>
      <p:sp>
        <p:nvSpPr>
          <p:cNvPr id="414" name="Google Shape;414;p60"/>
          <p:cNvSpPr txBox="1"/>
          <p:nvPr/>
        </p:nvSpPr>
        <p:spPr>
          <a:xfrm>
            <a:off x="304800" y="5410200"/>
            <a:ext cx="84582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Figure 11.22 ‑ Some common defects in castings: (d) shrinkage cavity</a:t>
            </a:r>
            <a:endParaRPr/>
          </a:p>
        </p:txBody>
      </p:sp>
      <p:pic>
        <p:nvPicPr>
          <p:cNvPr descr="C:\My Documents\Books\Mfg01Images\7928D_Wiley\Groover\Fund Of Modern Manufacturing\jpeg_art\ch11_jpeg\w0116cd.JPG" id="415" name="Google Shape;415;p60"/>
          <p:cNvPicPr preferRelativeResize="0"/>
          <p:nvPr/>
        </p:nvPicPr>
        <p:blipFill rotWithShape="1">
          <a:blip r:embed="rId3">
            <a:alphaModFix/>
          </a:blip>
          <a:srcRect b="0" l="0" r="0" t="0"/>
          <a:stretch/>
        </p:blipFill>
        <p:spPr>
          <a:xfrm>
            <a:off x="3124200" y="2362200"/>
            <a:ext cx="2774950" cy="3048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1"/>
          <p:cNvSpPr txBox="1"/>
          <p:nvPr>
            <p:ph idx="1" type="body"/>
          </p:nvPr>
        </p:nvSpPr>
        <p:spPr>
          <a:xfrm>
            <a:off x="685800" y="6858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accent1"/>
              </a:buClr>
              <a:buSzPts val="3200"/>
              <a:buFont typeface="Arial"/>
              <a:buNone/>
            </a:pPr>
            <a:r>
              <a:rPr b="0" i="0" lang="en-US" sz="3200" u="none" cap="none" strike="noStrike">
                <a:solidFill>
                  <a:schemeClr val="accent1"/>
                </a:solidFill>
                <a:latin typeface="Calibri"/>
                <a:ea typeface="Calibri"/>
                <a:cs typeface="Calibri"/>
                <a:sym typeface="Calibri"/>
              </a:rPr>
              <a:t>Sand Blow</a:t>
            </a:r>
            <a:r>
              <a:rPr b="0" i="0" lang="en-US" sz="3200" u="none" cap="none" strike="noStrike">
                <a:solidFill>
                  <a:schemeClr val="dk1"/>
                </a:solidFill>
                <a:latin typeface="Calibri"/>
                <a:ea typeface="Calibri"/>
                <a:cs typeface="Calibri"/>
                <a:sym typeface="Calibri"/>
              </a:rPr>
              <a:t>  </a:t>
            </a:r>
            <a:endParaRPr/>
          </a:p>
          <a:p>
            <a:pPr indent="-342900" lvl="0" marL="342900" marR="0" rtl="0" algn="l">
              <a:lnSpc>
                <a:spcPct val="8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Balloon‑shaped gas cavity caused by release of mold gases during pouring  </a:t>
            </a:r>
            <a:endParaRPr/>
          </a:p>
        </p:txBody>
      </p:sp>
      <p:sp>
        <p:nvSpPr>
          <p:cNvPr id="421" name="Google Shape;421;p61"/>
          <p:cNvSpPr txBox="1"/>
          <p:nvPr/>
        </p:nvSpPr>
        <p:spPr>
          <a:xfrm>
            <a:off x="533400" y="5486400"/>
            <a:ext cx="79248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Figure 11.23 ‑ Common defects in sand castings: (a) sand blow </a:t>
            </a:r>
            <a:endParaRPr sz="1800">
              <a:solidFill>
                <a:schemeClr val="dk1"/>
              </a:solidFill>
              <a:latin typeface="Calibri"/>
              <a:ea typeface="Calibri"/>
              <a:cs typeface="Calibri"/>
              <a:sym typeface="Calibri"/>
            </a:endParaRPr>
          </a:p>
        </p:txBody>
      </p:sp>
      <p:pic>
        <p:nvPicPr>
          <p:cNvPr descr="C:\My Documents\Books\Mfg01Images\7928D_Wiley\Groover\Fund Of Modern Manufacturing\jpeg_art\ch11_jpeg\w0117ca.JPG" id="422" name="Google Shape;422;p61"/>
          <p:cNvPicPr preferRelativeResize="0"/>
          <p:nvPr/>
        </p:nvPicPr>
        <p:blipFill rotWithShape="1">
          <a:blip r:embed="rId3">
            <a:alphaModFix/>
          </a:blip>
          <a:srcRect b="0" l="0" r="0" t="0"/>
          <a:stretch/>
        </p:blipFill>
        <p:spPr>
          <a:xfrm>
            <a:off x="2971800" y="2133600"/>
            <a:ext cx="3063875" cy="3276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17"/>
          <p:cNvSpPr txBox="1"/>
          <p:nvPr>
            <p:ph idx="1" type="body"/>
          </p:nvPr>
        </p:nvSpPr>
        <p:spPr>
          <a:xfrm>
            <a:off x="4419600" y="2438400"/>
            <a:ext cx="3962400" cy="3352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Steps: </a:t>
            </a:r>
            <a:endParaRPr/>
          </a:p>
          <a:p>
            <a:pPr indent="-342900" lvl="0" marL="342900" marR="0" rtl="0" algn="l">
              <a:spcBef>
                <a:spcPts val="4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(6) the mold is preheated to a high temperature, which ensures that all contaminants are eliminated from the mold; it also permits the liquid metal to flow more easily into the detailed cavity; the molten metal is poured; it solidifies  </a:t>
            </a:r>
            <a:endParaRPr/>
          </a:p>
        </p:txBody>
      </p:sp>
      <p:pic>
        <p:nvPicPr>
          <p:cNvPr descr="C:\My Documents\Books\Mfg01Images\7928D_Wiley\Groover\Fund Of Modern Manufacturing\jpeg_art\ch11_jpeg\w0102c6.JPG" id="113" name="Google Shape;113;p17"/>
          <p:cNvPicPr preferRelativeResize="0"/>
          <p:nvPr/>
        </p:nvPicPr>
        <p:blipFill rotWithShape="1">
          <a:blip r:embed="rId3">
            <a:alphaModFix/>
          </a:blip>
          <a:srcRect b="0" l="0" r="0" t="0"/>
          <a:stretch/>
        </p:blipFill>
        <p:spPr>
          <a:xfrm>
            <a:off x="1600200" y="685800"/>
            <a:ext cx="2263775" cy="5181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2"/>
          <p:cNvSpPr txBox="1"/>
          <p:nvPr>
            <p:ph idx="1" type="body"/>
          </p:nvPr>
        </p:nvSpPr>
        <p:spPr>
          <a:xfrm>
            <a:off x="685800" y="685800"/>
            <a:ext cx="7772400" cy="13716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80000"/>
              </a:lnSpc>
              <a:spcBef>
                <a:spcPts val="0"/>
              </a:spcBef>
              <a:spcAft>
                <a:spcPts val="0"/>
              </a:spcAft>
              <a:buClr>
                <a:schemeClr val="accent1"/>
              </a:buClr>
              <a:buSzPts val="3200"/>
              <a:buFont typeface="Arial"/>
              <a:buNone/>
            </a:pPr>
            <a:r>
              <a:rPr b="0" i="0" lang="en-US" sz="3200" u="none" cap="none" strike="noStrike">
                <a:solidFill>
                  <a:schemeClr val="accent1"/>
                </a:solidFill>
                <a:latin typeface="Calibri"/>
                <a:ea typeface="Calibri"/>
                <a:cs typeface="Calibri"/>
                <a:sym typeface="Calibri"/>
              </a:rPr>
              <a:t>Pin Holes</a:t>
            </a:r>
            <a:r>
              <a:rPr b="0" i="0" lang="en-US" sz="3200" u="none" cap="none" strike="noStrike">
                <a:solidFill>
                  <a:schemeClr val="dk1"/>
                </a:solidFill>
                <a:latin typeface="Calibri"/>
                <a:ea typeface="Calibri"/>
                <a:cs typeface="Calibri"/>
                <a:sym typeface="Calibri"/>
              </a:rPr>
              <a:t>  </a:t>
            </a:r>
            <a:endParaRPr/>
          </a:p>
          <a:p>
            <a:pPr indent="-342900" lvl="0" marL="342900" marR="0" rtl="0" algn="l">
              <a:lnSpc>
                <a:spcPct val="80000"/>
              </a:lnSpc>
              <a:spcBef>
                <a:spcPts val="640"/>
              </a:spcBef>
              <a:spcAft>
                <a:spcPts val="0"/>
              </a:spcAft>
              <a:buClr>
                <a:schemeClr val="dk1"/>
              </a:buClr>
              <a:buSzPts val="3200"/>
              <a:buFont typeface="Arial"/>
              <a:buNone/>
            </a:pPr>
            <a:r>
              <a:rPr b="0" i="0" lang="en-US" sz="3200" u="none" cap="none" strike="noStrike">
                <a:solidFill>
                  <a:schemeClr val="dk1"/>
                </a:solidFill>
                <a:latin typeface="Calibri"/>
                <a:ea typeface="Calibri"/>
                <a:cs typeface="Calibri"/>
                <a:sym typeface="Calibri"/>
              </a:rPr>
              <a:t>Formation of many small gas cavities at or slightly below surface of casting </a:t>
            </a:r>
            <a:endParaRPr/>
          </a:p>
        </p:txBody>
      </p:sp>
      <p:sp>
        <p:nvSpPr>
          <p:cNvPr id="428" name="Google Shape;428;p62"/>
          <p:cNvSpPr txBox="1"/>
          <p:nvPr/>
        </p:nvSpPr>
        <p:spPr>
          <a:xfrm>
            <a:off x="685800" y="5334000"/>
            <a:ext cx="77724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Figure 11.23 ‑ Common defects in sand castings: (b) pin holes</a:t>
            </a:r>
            <a:endParaRPr sz="2000">
              <a:solidFill>
                <a:schemeClr val="dk1"/>
              </a:solidFill>
              <a:latin typeface="Calibri"/>
              <a:ea typeface="Calibri"/>
              <a:cs typeface="Calibri"/>
              <a:sym typeface="Calibri"/>
            </a:endParaRPr>
          </a:p>
        </p:txBody>
      </p:sp>
      <p:pic>
        <p:nvPicPr>
          <p:cNvPr descr="C:\My Documents\Books\Mfg01Images\7928D_Wiley\Groover\Fund Of Modern Manufacturing\jpeg_art\ch11_jpeg\w0117cb.JPG" id="429" name="Google Shape;429;p62"/>
          <p:cNvPicPr preferRelativeResize="0"/>
          <p:nvPr/>
        </p:nvPicPr>
        <p:blipFill rotWithShape="1">
          <a:blip r:embed="rId3">
            <a:alphaModFix/>
          </a:blip>
          <a:srcRect b="0" l="0" r="0" t="0"/>
          <a:stretch/>
        </p:blipFill>
        <p:spPr>
          <a:xfrm>
            <a:off x="3333750" y="2057400"/>
            <a:ext cx="2351088" cy="3124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3"/>
          <p:cNvSpPr txBox="1"/>
          <p:nvPr>
            <p:ph idx="1" type="body"/>
          </p:nvPr>
        </p:nvSpPr>
        <p:spPr>
          <a:xfrm>
            <a:off x="685800" y="685800"/>
            <a:ext cx="7772400" cy="19050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accent1"/>
              </a:buClr>
              <a:buSzPts val="2720"/>
              <a:buFont typeface="Arial"/>
              <a:buNone/>
            </a:pPr>
            <a:r>
              <a:rPr b="0" i="0" lang="en-US" sz="2720" u="none" cap="none" strike="noStrike">
                <a:solidFill>
                  <a:schemeClr val="accent1"/>
                </a:solidFill>
                <a:latin typeface="Calibri"/>
                <a:ea typeface="Calibri"/>
                <a:cs typeface="Calibri"/>
                <a:sym typeface="Calibri"/>
              </a:rPr>
              <a:t>Penetration</a:t>
            </a:r>
            <a:r>
              <a:rPr b="0" i="0" lang="en-US" sz="2720" u="none" cap="none" strike="noStrike">
                <a:solidFill>
                  <a:schemeClr val="dk1"/>
                </a:solidFill>
                <a:latin typeface="Calibri"/>
                <a:ea typeface="Calibri"/>
                <a:cs typeface="Calibri"/>
                <a:sym typeface="Calibri"/>
              </a:rPr>
              <a:t>  </a:t>
            </a:r>
            <a:endParaRPr/>
          </a:p>
          <a:p>
            <a:pPr indent="-342900" lvl="0" marL="342900" marR="0" rtl="0" algn="l">
              <a:lnSpc>
                <a:spcPct val="90000"/>
              </a:lnSpc>
              <a:spcBef>
                <a:spcPts val="544"/>
              </a:spcBef>
              <a:spcAft>
                <a:spcPts val="0"/>
              </a:spcAft>
              <a:buClr>
                <a:schemeClr val="dk1"/>
              </a:buClr>
              <a:buSzPts val="2720"/>
              <a:buFont typeface="Arial"/>
              <a:buNone/>
            </a:pPr>
            <a:r>
              <a:rPr b="0" i="0" lang="en-US" sz="2720" u="none" cap="none" strike="noStrike">
                <a:solidFill>
                  <a:schemeClr val="dk1"/>
                </a:solidFill>
                <a:latin typeface="Calibri"/>
                <a:ea typeface="Calibri"/>
                <a:cs typeface="Calibri"/>
                <a:sym typeface="Calibri"/>
              </a:rPr>
              <a:t>When fluidity of liquid metal is high, it may penetrate into sand mold or sand core, causing casting surface to consist of a mixture of sand grains and metal</a:t>
            </a:r>
            <a:endParaRPr/>
          </a:p>
        </p:txBody>
      </p:sp>
      <p:sp>
        <p:nvSpPr>
          <p:cNvPr id="435" name="Google Shape;435;p63"/>
          <p:cNvSpPr txBox="1"/>
          <p:nvPr/>
        </p:nvSpPr>
        <p:spPr>
          <a:xfrm>
            <a:off x="609600" y="5638800"/>
            <a:ext cx="78486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Figure 11.23 ‑ Common defects in sand castings: (e) penetration</a:t>
            </a:r>
            <a:endParaRPr/>
          </a:p>
        </p:txBody>
      </p:sp>
      <p:pic>
        <p:nvPicPr>
          <p:cNvPr descr="C:\My Documents\Books\Mfg01Images\7928D_Wiley\Groover\Fund Of Modern Manufacturing\jpeg_art\ch11_jpeg\w0117ce.JPG" id="436" name="Google Shape;436;p63"/>
          <p:cNvPicPr preferRelativeResize="0"/>
          <p:nvPr/>
        </p:nvPicPr>
        <p:blipFill rotWithShape="1">
          <a:blip r:embed="rId3">
            <a:alphaModFix/>
          </a:blip>
          <a:srcRect b="0" l="0" r="0" t="0"/>
          <a:stretch/>
        </p:blipFill>
        <p:spPr>
          <a:xfrm>
            <a:off x="3124200" y="2590800"/>
            <a:ext cx="2690813" cy="3048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64"/>
          <p:cNvSpPr txBox="1"/>
          <p:nvPr>
            <p:ph idx="1" type="body"/>
          </p:nvPr>
        </p:nvSpPr>
        <p:spPr>
          <a:xfrm>
            <a:off x="685800" y="762000"/>
            <a:ext cx="7772400" cy="1447800"/>
          </a:xfrm>
          <a:prstGeom prst="rect">
            <a:avLst/>
          </a:prstGeom>
          <a:noFill/>
          <a:ln>
            <a:noFill/>
          </a:ln>
        </p:spPr>
        <p:txBody>
          <a:bodyPr anchorCtr="0" anchor="t" bIns="45700" lIns="91425" spcFirstLastPara="1" rIns="91425" wrap="square" tIns="45700">
            <a:noAutofit/>
          </a:bodyPr>
          <a:lstStyle/>
          <a:p>
            <a:pPr indent="-342900" lvl="0" marL="342900" marR="0" rtl="0" algn="ctr">
              <a:lnSpc>
                <a:spcPct val="90000"/>
              </a:lnSpc>
              <a:spcBef>
                <a:spcPts val="0"/>
              </a:spcBef>
              <a:spcAft>
                <a:spcPts val="0"/>
              </a:spcAft>
              <a:buClr>
                <a:schemeClr val="accent1"/>
              </a:buClr>
              <a:buSzPts val="2720"/>
              <a:buFont typeface="Arial"/>
              <a:buNone/>
            </a:pPr>
            <a:r>
              <a:rPr b="0" i="0" lang="en-US" sz="2720" u="none" cap="none" strike="noStrike">
                <a:solidFill>
                  <a:schemeClr val="accent1"/>
                </a:solidFill>
                <a:latin typeface="Calibri"/>
                <a:ea typeface="Calibri"/>
                <a:cs typeface="Calibri"/>
                <a:sym typeface="Calibri"/>
              </a:rPr>
              <a:t>Mold Shift</a:t>
            </a:r>
            <a:r>
              <a:rPr b="0" i="0" lang="en-US" sz="2720" u="none" cap="none" strike="noStrike">
                <a:solidFill>
                  <a:schemeClr val="dk1"/>
                </a:solidFill>
                <a:latin typeface="Calibri"/>
                <a:ea typeface="Calibri"/>
                <a:cs typeface="Calibri"/>
                <a:sym typeface="Calibri"/>
              </a:rPr>
              <a:t>  </a:t>
            </a:r>
            <a:endParaRPr/>
          </a:p>
          <a:p>
            <a:pPr indent="-342900" lvl="0" marL="342900" marR="0" rtl="0" algn="l">
              <a:lnSpc>
                <a:spcPct val="90000"/>
              </a:lnSpc>
              <a:spcBef>
                <a:spcPts val="544"/>
              </a:spcBef>
              <a:spcAft>
                <a:spcPts val="0"/>
              </a:spcAft>
              <a:buClr>
                <a:schemeClr val="dk1"/>
              </a:buClr>
              <a:buSzPts val="2720"/>
              <a:buFont typeface="Arial"/>
              <a:buNone/>
            </a:pPr>
            <a:r>
              <a:rPr b="0" i="0" lang="en-US" sz="2720" u="none" cap="none" strike="noStrike">
                <a:solidFill>
                  <a:schemeClr val="dk1"/>
                </a:solidFill>
                <a:latin typeface="Calibri"/>
                <a:ea typeface="Calibri"/>
                <a:cs typeface="Calibri"/>
                <a:sym typeface="Calibri"/>
              </a:rPr>
              <a:t>A step in cast product at parting line caused by sidewise relative displacement of cope and drag </a:t>
            </a:r>
            <a:endParaRPr/>
          </a:p>
        </p:txBody>
      </p:sp>
      <p:sp>
        <p:nvSpPr>
          <p:cNvPr id="442" name="Google Shape;442;p64"/>
          <p:cNvSpPr txBox="1"/>
          <p:nvPr/>
        </p:nvSpPr>
        <p:spPr>
          <a:xfrm>
            <a:off x="533400" y="5410200"/>
            <a:ext cx="8077200" cy="39687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Arial"/>
                <a:ea typeface="Arial"/>
                <a:cs typeface="Arial"/>
                <a:sym typeface="Arial"/>
              </a:rPr>
              <a:t>Figure 11.23 ‑ Common defects in sand castings: (f) mold shift</a:t>
            </a:r>
            <a:endParaRPr/>
          </a:p>
        </p:txBody>
      </p:sp>
      <p:pic>
        <p:nvPicPr>
          <p:cNvPr descr="C:\My Documents\Books\Mfg01Images\7928D_Wiley\Groover\Fund Of Modern Manufacturing\jpeg_art\ch11_jpeg\w0117cf.JPG" id="443" name="Google Shape;443;p64"/>
          <p:cNvPicPr preferRelativeResize="0"/>
          <p:nvPr/>
        </p:nvPicPr>
        <p:blipFill rotWithShape="1">
          <a:blip r:embed="rId3">
            <a:alphaModFix/>
          </a:blip>
          <a:srcRect b="0" l="0" r="0" t="0"/>
          <a:stretch/>
        </p:blipFill>
        <p:spPr>
          <a:xfrm>
            <a:off x="2057400" y="2286000"/>
            <a:ext cx="4876800" cy="30083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65"/>
          <p:cNvSpPr txBox="1"/>
          <p:nvPr>
            <p:ph type="title"/>
          </p:nvPr>
        </p:nvSpPr>
        <p:spPr>
          <a:xfrm>
            <a:off x="1066800" y="838200"/>
            <a:ext cx="7772400" cy="60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3300"/>
              </a:buClr>
              <a:buSzPts val="3959"/>
              <a:buFont typeface="Calibri"/>
              <a:buNone/>
            </a:pPr>
            <a:r>
              <a:rPr b="1" i="0" lang="en-US" sz="3959" u="none" cap="none" strike="noStrike">
                <a:solidFill>
                  <a:srgbClr val="FF3300"/>
                </a:solidFill>
                <a:latin typeface="Calibri"/>
                <a:ea typeface="Calibri"/>
                <a:cs typeface="Calibri"/>
                <a:sym typeface="Calibri"/>
              </a:rPr>
              <a:t>Defects in Casting</a:t>
            </a:r>
            <a:endParaRPr/>
          </a:p>
        </p:txBody>
      </p:sp>
      <p:sp>
        <p:nvSpPr>
          <p:cNvPr id="449" name="Google Shape;449;p65"/>
          <p:cNvSpPr txBox="1"/>
          <p:nvPr>
            <p:ph idx="1" type="body"/>
          </p:nvPr>
        </p:nvSpPr>
        <p:spPr>
          <a:xfrm>
            <a:off x="1066800" y="2101850"/>
            <a:ext cx="7772400" cy="368935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rgbClr val="0000FF"/>
              </a:buClr>
              <a:buSzPts val="4000"/>
              <a:buFont typeface="Noto Sans Symbols"/>
              <a:buNone/>
            </a:pPr>
            <a:r>
              <a:rPr b="1" i="0" lang="en-US" sz="4000" u="none" cap="none" strike="noStrike">
                <a:solidFill>
                  <a:srgbClr val="0000FF"/>
                </a:solidFill>
                <a:latin typeface="Calibri"/>
                <a:ea typeface="Calibri"/>
                <a:cs typeface="Calibri"/>
                <a:sym typeface="Calibri"/>
              </a:rPr>
              <a:t>Blow Holes</a:t>
            </a:r>
            <a:endParaRPr/>
          </a:p>
          <a:p>
            <a:pPr indent="-342900" lvl="0" marL="342900" marR="0" rtl="0" algn="l">
              <a:spcBef>
                <a:spcPts val="800"/>
              </a:spcBef>
              <a:spcAft>
                <a:spcPts val="0"/>
              </a:spcAft>
              <a:buClr>
                <a:srgbClr val="CC3300"/>
              </a:buClr>
              <a:buSzPts val="4000"/>
              <a:buFont typeface="Arial"/>
              <a:buChar char="•"/>
            </a:pPr>
            <a:r>
              <a:rPr b="1" i="0" lang="en-US" sz="4000" u="none" cap="none" strike="noStrike">
                <a:solidFill>
                  <a:srgbClr val="CC3300"/>
                </a:solidFill>
                <a:latin typeface="Calibri"/>
                <a:ea typeface="Calibri"/>
                <a:cs typeface="Calibri"/>
                <a:sym typeface="Calibri"/>
              </a:rPr>
              <a:t>Appears as small round voids opened to the casting surface.</a:t>
            </a:r>
            <a:endParaRPr/>
          </a:p>
          <a:p>
            <a:pPr indent="-342900" lvl="0" marL="342900" marR="0" rtl="0" algn="l">
              <a:spcBef>
                <a:spcPts val="800"/>
              </a:spcBef>
              <a:spcAft>
                <a:spcPts val="0"/>
              </a:spcAft>
              <a:buClr>
                <a:srgbClr val="CC3300"/>
              </a:buClr>
              <a:buSzPts val="4000"/>
              <a:buFont typeface="Arial"/>
              <a:buChar char="•"/>
            </a:pPr>
            <a:r>
              <a:rPr b="1" i="0" lang="en-US" sz="4000" u="none" cap="none" strike="noStrike">
                <a:solidFill>
                  <a:srgbClr val="CC3300"/>
                </a:solidFill>
                <a:latin typeface="Calibri"/>
                <a:ea typeface="Calibri"/>
                <a:cs typeface="Calibri"/>
                <a:sym typeface="Calibri"/>
              </a:rPr>
              <a:t>Caused by hard ramming and low permeability sands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66"/>
          <p:cNvSpPr txBox="1"/>
          <p:nvPr>
            <p:ph type="title"/>
          </p:nvPr>
        </p:nvSpPr>
        <p:spPr>
          <a:xfrm>
            <a:off x="1066800" y="0"/>
            <a:ext cx="7772400" cy="76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3300"/>
              </a:buClr>
              <a:buSzPts val="4400"/>
              <a:buFont typeface="Calibri"/>
              <a:buNone/>
            </a:pPr>
            <a:r>
              <a:rPr b="1" i="0" lang="en-US" sz="4400" u="none" cap="none" strike="noStrike">
                <a:solidFill>
                  <a:srgbClr val="FF3300"/>
                </a:solidFill>
                <a:latin typeface="Calibri"/>
                <a:ea typeface="Calibri"/>
                <a:cs typeface="Calibri"/>
                <a:sym typeface="Calibri"/>
              </a:rPr>
              <a:t>Defects in Casting</a:t>
            </a:r>
            <a:r>
              <a:rPr b="1" i="0" lang="en-US" sz="4400" u="none" cap="none" strike="noStrike">
                <a:solidFill>
                  <a:srgbClr val="FF0000"/>
                </a:solidFill>
                <a:latin typeface="Calibri"/>
                <a:ea typeface="Calibri"/>
                <a:cs typeface="Calibri"/>
                <a:sym typeface="Calibri"/>
              </a:rPr>
              <a:t> </a:t>
            </a:r>
            <a:endParaRPr/>
          </a:p>
        </p:txBody>
      </p:sp>
      <p:sp>
        <p:nvSpPr>
          <p:cNvPr id="455" name="Google Shape;455;p66"/>
          <p:cNvSpPr txBox="1"/>
          <p:nvPr>
            <p:ph idx="1" type="body"/>
          </p:nvPr>
        </p:nvSpPr>
        <p:spPr>
          <a:xfrm>
            <a:off x="228600" y="1143000"/>
            <a:ext cx="8610600" cy="507365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rgbClr val="FF0000"/>
              </a:buClr>
              <a:buSzPts val="4000"/>
              <a:buFont typeface="Noto Sans Symbols"/>
              <a:buNone/>
            </a:pPr>
            <a:r>
              <a:rPr b="1" i="0" lang="en-US" sz="4000" u="none" cap="none" strike="noStrike">
                <a:solidFill>
                  <a:srgbClr val="FF0000"/>
                </a:solidFill>
                <a:latin typeface="Calibri"/>
                <a:ea typeface="Calibri"/>
                <a:cs typeface="Calibri"/>
                <a:sym typeface="Calibri"/>
              </a:rPr>
              <a:t>Shrinkage Defects</a:t>
            </a:r>
            <a:endParaRPr b="1" i="0" sz="4000" u="none" cap="none" strike="noStrike">
              <a:solidFill>
                <a:schemeClr val="dk1"/>
              </a:solidFill>
              <a:latin typeface="Calibri"/>
              <a:ea typeface="Calibri"/>
              <a:cs typeface="Calibri"/>
              <a:sym typeface="Calibri"/>
            </a:endParaRPr>
          </a:p>
          <a:p>
            <a:pPr indent="-342900" lvl="0" marL="342900" marR="0" rtl="0" algn="l">
              <a:spcBef>
                <a:spcPts val="640"/>
              </a:spcBef>
              <a:spcAft>
                <a:spcPts val="0"/>
              </a:spcAft>
              <a:buClr>
                <a:schemeClr val="dk1"/>
              </a:buClr>
              <a:buSzPts val="3200"/>
              <a:buFont typeface="Arial"/>
              <a:buChar char="•"/>
            </a:pPr>
            <a:r>
              <a:rPr b="1" i="0" lang="en-US" sz="3200" u="none" cap="none" strike="noStrike">
                <a:solidFill>
                  <a:schemeClr val="dk1"/>
                </a:solidFill>
                <a:latin typeface="Calibri"/>
                <a:ea typeface="Calibri"/>
                <a:cs typeface="Calibri"/>
                <a:sym typeface="Calibri"/>
              </a:rPr>
              <a:t>Caused by inadequate feeding of molten metal.</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chemeClr val="dk1"/>
              </a:solidFill>
              <a:latin typeface="Calibri"/>
              <a:ea typeface="Calibri"/>
              <a:cs typeface="Calibri"/>
              <a:sym typeface="Calibri"/>
            </a:endParaRPr>
          </a:p>
        </p:txBody>
      </p:sp>
      <p:pic>
        <p:nvPicPr>
          <p:cNvPr id="456" name="Google Shape;456;p66"/>
          <p:cNvPicPr preferRelativeResize="0"/>
          <p:nvPr/>
        </p:nvPicPr>
        <p:blipFill rotWithShape="1">
          <a:blip r:embed="rId3">
            <a:alphaModFix/>
          </a:blip>
          <a:srcRect b="19281" l="10836" r="7849" t="5356"/>
          <a:stretch/>
        </p:blipFill>
        <p:spPr>
          <a:xfrm>
            <a:off x="609600" y="3124200"/>
            <a:ext cx="7934325" cy="37338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67"/>
          <p:cNvSpPr txBox="1"/>
          <p:nvPr>
            <p:ph type="title"/>
          </p:nvPr>
        </p:nvSpPr>
        <p:spPr>
          <a:xfrm>
            <a:off x="1066800" y="0"/>
            <a:ext cx="7772400" cy="76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3300"/>
              </a:buClr>
              <a:buSzPts val="4400"/>
              <a:buFont typeface="Calibri"/>
              <a:buNone/>
            </a:pPr>
            <a:r>
              <a:rPr b="1" i="0" lang="en-US" sz="4400" u="none" cap="none" strike="noStrike">
                <a:solidFill>
                  <a:srgbClr val="FF3300"/>
                </a:solidFill>
                <a:latin typeface="Calibri"/>
                <a:ea typeface="Calibri"/>
                <a:cs typeface="Calibri"/>
                <a:sym typeface="Calibri"/>
              </a:rPr>
              <a:t>Defects in Casting</a:t>
            </a:r>
            <a:endParaRPr/>
          </a:p>
        </p:txBody>
      </p:sp>
      <p:sp>
        <p:nvSpPr>
          <p:cNvPr id="462" name="Google Shape;462;p67"/>
          <p:cNvSpPr txBox="1"/>
          <p:nvPr>
            <p:ph idx="1" type="body"/>
          </p:nvPr>
        </p:nvSpPr>
        <p:spPr>
          <a:xfrm>
            <a:off x="533400" y="990600"/>
            <a:ext cx="8610600" cy="5226050"/>
          </a:xfrm>
          <a:prstGeom prst="rect">
            <a:avLst/>
          </a:prstGeom>
          <a:noFill/>
          <a:ln>
            <a:noFill/>
          </a:ln>
        </p:spPr>
        <p:txBody>
          <a:bodyPr anchorCtr="0" anchor="t" bIns="45700" lIns="91425" spcFirstLastPara="1" rIns="91425" wrap="square" tIns="45700">
            <a:noAutofit/>
          </a:bodyPr>
          <a:lstStyle/>
          <a:p>
            <a:pPr indent="-342900" lvl="0" marL="342900" marR="0" rtl="0" algn="ctr">
              <a:spcBef>
                <a:spcPts val="0"/>
              </a:spcBef>
              <a:spcAft>
                <a:spcPts val="0"/>
              </a:spcAft>
              <a:buClr>
                <a:srgbClr val="FF3300"/>
              </a:buClr>
              <a:buSzPts val="4000"/>
              <a:buFont typeface="Noto Sans Symbols"/>
              <a:buNone/>
            </a:pPr>
            <a:r>
              <a:rPr b="1" i="0" lang="en-US" sz="4000" u="none" cap="none" strike="noStrike">
                <a:solidFill>
                  <a:srgbClr val="FF3300"/>
                </a:solidFill>
                <a:latin typeface="Calibri"/>
                <a:ea typeface="Calibri"/>
                <a:cs typeface="Calibri"/>
                <a:sym typeface="Calibri"/>
              </a:rPr>
              <a:t>HOT TEARS</a:t>
            </a:r>
            <a:endParaRPr b="1" i="0" sz="4000" u="none" cap="none" strike="noStrike">
              <a:solidFill>
                <a:srgbClr val="0000FF"/>
              </a:solidFill>
              <a:latin typeface="Calibri"/>
              <a:ea typeface="Calibri"/>
              <a:cs typeface="Calibri"/>
              <a:sym typeface="Calibri"/>
            </a:endParaRPr>
          </a:p>
          <a:p>
            <a:pPr indent="-342900" lvl="0" marL="342900" marR="0" rtl="0" algn="l">
              <a:spcBef>
                <a:spcPts val="640"/>
              </a:spcBef>
              <a:spcAft>
                <a:spcPts val="0"/>
              </a:spcAft>
              <a:buClr>
                <a:srgbClr val="0000FF"/>
              </a:buClr>
              <a:buSzPts val="3200"/>
              <a:buFont typeface="Arial"/>
              <a:buChar char="•"/>
            </a:pPr>
            <a:r>
              <a:rPr b="1" i="0" lang="en-US" sz="3200" u="none" cap="none" strike="noStrike">
                <a:solidFill>
                  <a:srgbClr val="0000FF"/>
                </a:solidFill>
                <a:latin typeface="Calibri"/>
                <a:ea typeface="Calibri"/>
                <a:cs typeface="Calibri"/>
                <a:sym typeface="Calibri"/>
              </a:rPr>
              <a:t>Appears as external cracks or discontinuities on casting surface.</a:t>
            </a:r>
            <a:endParaRPr/>
          </a:p>
          <a:p>
            <a:pPr indent="-139700" lvl="0" marL="342900" marR="0" rtl="0" algn="l">
              <a:spcBef>
                <a:spcPts val="640"/>
              </a:spcBef>
              <a:spcAft>
                <a:spcPts val="0"/>
              </a:spcAft>
              <a:buClr>
                <a:schemeClr val="dk1"/>
              </a:buClr>
              <a:buSzPts val="3200"/>
              <a:buFont typeface="Arial"/>
              <a:buNone/>
            </a:pPr>
            <a:r>
              <a:t/>
            </a:r>
            <a:endParaRPr b="1" i="0" sz="3200" u="none" cap="none" strike="noStrike">
              <a:solidFill>
                <a:srgbClr val="0000FF"/>
              </a:solidFill>
              <a:latin typeface="Calibri"/>
              <a:ea typeface="Calibri"/>
              <a:cs typeface="Calibri"/>
              <a:sym typeface="Calibri"/>
            </a:endParaRPr>
          </a:p>
          <a:p>
            <a:pPr indent="-342900" lvl="0" marL="342900" marR="0" rtl="0" algn="l">
              <a:spcBef>
                <a:spcPts val="640"/>
              </a:spcBef>
              <a:spcAft>
                <a:spcPts val="0"/>
              </a:spcAft>
              <a:buClr>
                <a:srgbClr val="0000FF"/>
              </a:buClr>
              <a:buSzPts val="3200"/>
              <a:buFont typeface="Arial"/>
              <a:buChar char="•"/>
            </a:pPr>
            <a:r>
              <a:rPr b="1" i="0" lang="en-US" sz="3200" u="none" cap="none" strike="noStrike">
                <a:solidFill>
                  <a:srgbClr val="0000FF"/>
                </a:solidFill>
                <a:latin typeface="Calibri"/>
                <a:ea typeface="Calibri"/>
                <a:cs typeface="Calibri"/>
                <a:sym typeface="Calibri"/>
              </a:rPr>
              <a:t>Caused by hard ramming, too much of shrinkage of molten metal and poor design of casting.</a:t>
            </a:r>
            <a:endParaRPr/>
          </a:p>
          <a:p>
            <a:pPr indent="-139700" lvl="0" marL="342900" marR="0" rtl="0" algn="l">
              <a:spcBef>
                <a:spcPts val="640"/>
              </a:spcBef>
              <a:spcAft>
                <a:spcPts val="0"/>
              </a:spcAft>
              <a:buClr>
                <a:schemeClr val="dk1"/>
              </a:buClr>
              <a:buSzPts val="3200"/>
              <a:buFont typeface="Arial"/>
              <a:buNone/>
            </a:pPr>
            <a:r>
              <a:t/>
            </a:r>
            <a:endParaRPr b="0" i="0" sz="3200" u="none" cap="none" strike="noStrike">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68"/>
          <p:cNvSpPr txBox="1"/>
          <p:nvPr>
            <p:ph type="title"/>
          </p:nvPr>
        </p:nvSpPr>
        <p:spPr>
          <a:xfrm>
            <a:off x="1066800" y="0"/>
            <a:ext cx="7772400" cy="838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3300"/>
              </a:buClr>
              <a:buSzPts val="4400"/>
              <a:buFont typeface="Calibri"/>
              <a:buNone/>
            </a:pPr>
            <a:r>
              <a:rPr b="1" i="0" lang="en-US" sz="4400" u="none" cap="none" strike="noStrike">
                <a:solidFill>
                  <a:srgbClr val="FF3300"/>
                </a:solidFill>
                <a:latin typeface="Calibri"/>
                <a:ea typeface="Calibri"/>
                <a:cs typeface="Calibri"/>
                <a:sym typeface="Calibri"/>
              </a:rPr>
              <a:t>Defects in Casting</a:t>
            </a:r>
            <a:endParaRPr/>
          </a:p>
        </p:txBody>
      </p:sp>
      <p:sp>
        <p:nvSpPr>
          <p:cNvPr id="468" name="Google Shape;468;p68"/>
          <p:cNvSpPr txBox="1"/>
          <p:nvPr>
            <p:ph idx="1" type="body"/>
          </p:nvPr>
        </p:nvSpPr>
        <p:spPr>
          <a:xfrm>
            <a:off x="457200" y="838200"/>
            <a:ext cx="8686800" cy="60198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F0000"/>
              </a:buClr>
              <a:buSzPts val="4000"/>
              <a:buFont typeface="Noto Sans Symbols"/>
              <a:buNone/>
            </a:pPr>
            <a:r>
              <a:rPr b="1" i="0" lang="en-US" sz="4000" u="none" cap="none" strike="noStrike">
                <a:solidFill>
                  <a:srgbClr val="FF0000"/>
                </a:solidFill>
                <a:latin typeface="Calibri"/>
                <a:ea typeface="Calibri"/>
                <a:cs typeface="Calibri"/>
                <a:sym typeface="Calibri"/>
              </a:rPr>
              <a:t>MISRUNS</a:t>
            </a:r>
            <a:endParaRPr b="1" i="0" sz="4000" u="none" cap="none" strike="noStrike">
              <a:solidFill>
                <a:srgbClr val="0000FF"/>
              </a:solidFill>
              <a:latin typeface="Calibri"/>
              <a:ea typeface="Calibri"/>
              <a:cs typeface="Calibri"/>
              <a:sym typeface="Calibri"/>
            </a:endParaRPr>
          </a:p>
          <a:p>
            <a:pPr indent="-342900" lvl="0" marL="342900" marR="0" rtl="0" algn="l">
              <a:spcBef>
                <a:spcPts val="720"/>
              </a:spcBef>
              <a:spcAft>
                <a:spcPts val="0"/>
              </a:spcAft>
              <a:buClr>
                <a:srgbClr val="0000FF"/>
              </a:buClr>
              <a:buSzPts val="3600"/>
              <a:buFont typeface="Arial"/>
              <a:buChar char="•"/>
            </a:pPr>
            <a:r>
              <a:rPr b="1" i="0" lang="en-US" sz="3600" u="none" cap="none" strike="noStrike">
                <a:solidFill>
                  <a:srgbClr val="0000FF"/>
                </a:solidFill>
                <a:latin typeface="Calibri"/>
                <a:ea typeface="Calibri"/>
                <a:cs typeface="Calibri"/>
                <a:sym typeface="Calibri"/>
              </a:rPr>
              <a:t>A misrun casting is one that remains incomplete due to the failure of the metal to fill the entire mould cavity.</a:t>
            </a:r>
            <a:endParaRPr/>
          </a:p>
          <a:p>
            <a:pPr indent="-342900" lvl="0" marL="342900" marR="0" rtl="0" algn="l">
              <a:spcBef>
                <a:spcPts val="720"/>
              </a:spcBef>
              <a:spcAft>
                <a:spcPts val="0"/>
              </a:spcAft>
              <a:buClr>
                <a:srgbClr val="0000FF"/>
              </a:buClr>
              <a:buSzPts val="3600"/>
              <a:buFont typeface="Arial"/>
              <a:buChar char="•"/>
            </a:pPr>
            <a:r>
              <a:rPr b="1" i="0" lang="en-US" sz="3600" u="none" cap="none" strike="noStrike">
                <a:solidFill>
                  <a:srgbClr val="0000FF"/>
                </a:solidFill>
                <a:latin typeface="Calibri"/>
                <a:ea typeface="Calibri"/>
                <a:cs typeface="Calibri"/>
                <a:sym typeface="Calibri"/>
              </a:rPr>
              <a:t> </a:t>
            </a:r>
            <a:r>
              <a:rPr b="1" i="0" lang="en-US" sz="3600" u="none" cap="none" strike="noStrike">
                <a:solidFill>
                  <a:srgbClr val="FF6600"/>
                </a:solidFill>
                <a:latin typeface="Calibri"/>
                <a:ea typeface="Calibri"/>
                <a:cs typeface="Calibri"/>
                <a:sym typeface="Calibri"/>
              </a:rPr>
              <a:t>This can happen when the dimensions of a casting is very less or the metal temperature is too cold, so that the entire section is not filled before the metal solidifies.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9"/>
          <p:cNvSpPr txBox="1"/>
          <p:nvPr>
            <p:ph type="title"/>
          </p:nvPr>
        </p:nvSpPr>
        <p:spPr>
          <a:xfrm>
            <a:off x="1066800" y="0"/>
            <a:ext cx="7772400" cy="762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FF3300"/>
              </a:buClr>
              <a:buSzPts val="4400"/>
              <a:buFont typeface="Calibri"/>
              <a:buNone/>
            </a:pPr>
            <a:r>
              <a:rPr b="1" i="0" lang="en-US" sz="4400" u="none" cap="none" strike="noStrike">
                <a:solidFill>
                  <a:srgbClr val="FF3300"/>
                </a:solidFill>
                <a:latin typeface="Calibri"/>
                <a:ea typeface="Calibri"/>
                <a:cs typeface="Calibri"/>
                <a:sym typeface="Calibri"/>
              </a:rPr>
              <a:t>Defects in Casting</a:t>
            </a:r>
            <a:endParaRPr/>
          </a:p>
        </p:txBody>
      </p:sp>
      <p:sp>
        <p:nvSpPr>
          <p:cNvPr id="474" name="Google Shape;474;p69"/>
          <p:cNvSpPr txBox="1"/>
          <p:nvPr>
            <p:ph idx="1" type="body"/>
          </p:nvPr>
        </p:nvSpPr>
        <p:spPr>
          <a:xfrm>
            <a:off x="304800" y="838200"/>
            <a:ext cx="8534400" cy="537845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FF0000"/>
              </a:buClr>
              <a:buSzPts val="3600"/>
              <a:buFont typeface="Noto Sans Symbols"/>
              <a:buNone/>
            </a:pPr>
            <a:r>
              <a:rPr b="1" i="0" lang="en-US" sz="3600" u="none" cap="none" strike="noStrike">
                <a:solidFill>
                  <a:srgbClr val="FF0000"/>
                </a:solidFill>
                <a:latin typeface="Calibri"/>
                <a:ea typeface="Calibri"/>
                <a:cs typeface="Calibri"/>
                <a:sym typeface="Calibri"/>
              </a:rPr>
              <a:t>COLD SHUT</a:t>
            </a:r>
            <a:endParaRPr/>
          </a:p>
          <a:p>
            <a:pPr indent="-342900" lvl="0" marL="342900" marR="0" rtl="0" algn="l">
              <a:spcBef>
                <a:spcPts val="640"/>
              </a:spcBef>
              <a:spcAft>
                <a:spcPts val="0"/>
              </a:spcAft>
              <a:buClr>
                <a:srgbClr val="0000FF"/>
              </a:buClr>
              <a:buSzPts val="3200"/>
              <a:buFont typeface="Noto Sans Symbols"/>
              <a:buNone/>
            </a:pPr>
            <a:r>
              <a:rPr b="1" i="0" lang="en-US" sz="3200" u="none" cap="none" strike="noStrike">
                <a:solidFill>
                  <a:srgbClr val="0000FF"/>
                </a:solidFill>
                <a:latin typeface="Calibri"/>
                <a:ea typeface="Calibri"/>
                <a:cs typeface="Calibri"/>
                <a:sym typeface="Calibri"/>
              </a:rPr>
              <a:t>Imperfect fusion of molten metal in the mould cavity.</a:t>
            </a:r>
            <a:endParaRPr/>
          </a:p>
          <a:p>
            <a:pPr indent="-342900" lvl="0" marL="342900" marR="0" rtl="0" algn="l">
              <a:spcBef>
                <a:spcPts val="720"/>
              </a:spcBef>
              <a:spcAft>
                <a:spcPts val="0"/>
              </a:spcAft>
              <a:buClr>
                <a:srgbClr val="FF0000"/>
              </a:buClr>
              <a:buSzPts val="3600"/>
              <a:buFont typeface="Noto Sans Symbols"/>
              <a:buNone/>
            </a:pPr>
            <a:r>
              <a:rPr b="1" i="0" lang="en-US" sz="3600" u="none" cap="none" strike="noStrike">
                <a:solidFill>
                  <a:srgbClr val="FF0000"/>
                </a:solidFill>
                <a:latin typeface="Calibri"/>
                <a:ea typeface="Calibri"/>
                <a:cs typeface="Calibri"/>
                <a:sym typeface="Calibri"/>
              </a:rPr>
              <a:t>POUR SHORT</a:t>
            </a:r>
            <a:endParaRPr/>
          </a:p>
          <a:p>
            <a:pPr indent="-342900" lvl="0" marL="342900" marR="0" rtl="0" algn="l">
              <a:spcBef>
                <a:spcPts val="640"/>
              </a:spcBef>
              <a:spcAft>
                <a:spcPts val="0"/>
              </a:spcAft>
              <a:buClr>
                <a:srgbClr val="0000FF"/>
              </a:buClr>
              <a:buSzPts val="3200"/>
              <a:buFont typeface="Noto Sans Symbols"/>
              <a:buNone/>
            </a:pPr>
            <a:r>
              <a:rPr b="1" i="0" lang="en-US" sz="3200" u="none" cap="none" strike="noStrike">
                <a:solidFill>
                  <a:srgbClr val="0000FF"/>
                </a:solidFill>
                <a:latin typeface="Calibri"/>
                <a:ea typeface="Calibri"/>
                <a:cs typeface="Calibri"/>
                <a:sym typeface="Calibri"/>
              </a:rPr>
              <a:t>Mould cavity is not completely filled for the  want of molten material.</a:t>
            </a:r>
            <a:endParaRPr/>
          </a:p>
          <a:p>
            <a:pPr indent="-342900" lvl="0" marL="342900" marR="0" rtl="0" algn="l">
              <a:spcBef>
                <a:spcPts val="640"/>
              </a:spcBef>
              <a:spcAft>
                <a:spcPts val="0"/>
              </a:spcAft>
              <a:buClr>
                <a:srgbClr val="FF0000"/>
              </a:buClr>
              <a:buSzPts val="3200"/>
              <a:buFont typeface="Noto Sans Symbols"/>
              <a:buNone/>
            </a:pPr>
            <a:r>
              <a:rPr b="1" i="0" lang="en-US" sz="3200" u="none" cap="none" strike="noStrike">
                <a:solidFill>
                  <a:srgbClr val="FF0000"/>
                </a:solidFill>
                <a:latin typeface="Calibri"/>
                <a:ea typeface="Calibri"/>
                <a:cs typeface="Calibri"/>
                <a:sym typeface="Calibri"/>
              </a:rPr>
              <a:t>INCLUSIONS</a:t>
            </a:r>
            <a:endParaRPr/>
          </a:p>
          <a:p>
            <a:pPr indent="-342900" lvl="0" marL="342900" marR="0" rtl="0" algn="l">
              <a:spcBef>
                <a:spcPts val="640"/>
              </a:spcBef>
              <a:spcAft>
                <a:spcPts val="0"/>
              </a:spcAft>
              <a:buClr>
                <a:srgbClr val="0000FF"/>
              </a:buClr>
              <a:buSzPts val="3200"/>
              <a:buFont typeface="Noto Sans Symbols"/>
              <a:buNone/>
            </a:pPr>
            <a:r>
              <a:rPr b="1" i="0" lang="en-US" sz="3200" u="none" cap="none" strike="noStrike">
                <a:solidFill>
                  <a:srgbClr val="0000FF"/>
                </a:solidFill>
                <a:latin typeface="Calibri"/>
                <a:ea typeface="Calibri"/>
                <a:cs typeface="Calibri"/>
                <a:sym typeface="Calibri"/>
              </a:rPr>
              <a:t>Foreign material present within the metal of a casting. An inclusion may be oxides, slag, etc  </a:t>
            </a:r>
            <a:endParaRPr b="1" i="0" sz="3600" u="none" cap="none" strike="noStrike">
              <a:solidFill>
                <a:srgbClr val="0000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8"/>
          <p:cNvSpPr txBox="1"/>
          <p:nvPr>
            <p:ph idx="1" type="body"/>
          </p:nvPr>
        </p:nvSpPr>
        <p:spPr>
          <a:xfrm>
            <a:off x="1524000" y="4648200"/>
            <a:ext cx="6553200" cy="12954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Steps : </a:t>
            </a:r>
            <a:endParaRPr/>
          </a:p>
          <a:p>
            <a:pPr indent="-342900" lvl="0" marL="342900" marR="0" rtl="0" algn="l">
              <a:lnSpc>
                <a:spcPct val="90000"/>
              </a:lnSpc>
              <a:spcBef>
                <a:spcPts val="40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(7) the mold is broken away from the finished casting -</a:t>
            </a:r>
            <a:endParaRPr/>
          </a:p>
          <a:p>
            <a:pPr indent="-342900" lvl="0" marL="342900" marR="0" rtl="0" algn="l">
              <a:lnSpc>
                <a:spcPct val="90000"/>
              </a:lnSpc>
              <a:spcBef>
                <a:spcPts val="640"/>
              </a:spcBef>
              <a:spcAft>
                <a:spcPts val="0"/>
              </a:spcAft>
              <a:buClr>
                <a:schemeClr val="dk1"/>
              </a:buClr>
              <a:buSzPts val="2000"/>
              <a:buFont typeface="Arial"/>
              <a:buNone/>
            </a:pPr>
            <a:r>
              <a:rPr b="0" i="0" lang="en-US" sz="2000" u="none" cap="none" strike="noStrike">
                <a:solidFill>
                  <a:schemeClr val="dk1"/>
                </a:solidFill>
                <a:latin typeface="Calibri"/>
                <a:ea typeface="Calibri"/>
                <a:cs typeface="Calibri"/>
                <a:sym typeface="Calibri"/>
              </a:rPr>
              <a:t>parts are separated from the sprue</a:t>
            </a:r>
            <a:r>
              <a:rPr b="0" i="0" lang="en-US" sz="3200" u="none" cap="none" strike="noStrike">
                <a:solidFill>
                  <a:schemeClr val="dk1"/>
                </a:solidFill>
                <a:latin typeface="Calibri"/>
                <a:ea typeface="Calibri"/>
                <a:cs typeface="Calibri"/>
                <a:sym typeface="Calibri"/>
              </a:rPr>
              <a:t>  </a:t>
            </a:r>
            <a:endParaRPr/>
          </a:p>
        </p:txBody>
      </p:sp>
      <p:pic>
        <p:nvPicPr>
          <p:cNvPr descr="C:\My Documents\Books\Mfg01Images\7928D_Wiley\Groover\Fund Of Modern Manufacturing\jpeg_art\ch11_jpeg\w0102c7.JPG" id="119" name="Google Shape;119;p18"/>
          <p:cNvPicPr preferRelativeResize="0"/>
          <p:nvPr/>
        </p:nvPicPr>
        <p:blipFill rotWithShape="1">
          <a:blip r:embed="rId3">
            <a:alphaModFix/>
          </a:blip>
          <a:srcRect b="0" l="0" r="0" t="0"/>
          <a:stretch/>
        </p:blipFill>
        <p:spPr>
          <a:xfrm>
            <a:off x="2667000" y="685800"/>
            <a:ext cx="3870325" cy="376396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19"/>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idx="1" type="body"/>
          </p:nvPr>
        </p:nvSpPr>
        <p:spPr>
          <a:xfrm>
            <a:off x="0" y="0"/>
            <a:ext cx="9144000" cy="68580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The mold is formed by using a wax pattern which is surrounded, or "invested", into ceramic slurry that hardens into the mold. Investment casting is referred to as "lost-wax casting" because the wax pattern is melted out of the mold after it has been formed. Lox-wax processes are one-to-one (one pattern creates one part), which increases production time and costs relative to other casting processes. However, since the mold is destroyed during the process, parts with complex geometries and intricate details can be created. Investment casting can make use of most metals, most commonly using aluminum alloys, bronze alloys, magnesium alloys, cast iron, stainless steel, and tool steel. This process is beneficial for casting metals with high melting temperatures that can not be molded in plaster or metal. Parts that are typically made by investment casting include those with complex geometry such as turbine blades or firearm components. High temperature applications are also common, which includes parts for the automotive, aircraft, and military industries. </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B0F0"/>
              </a:buClr>
              <a:buSzPts val="3959"/>
              <a:buFont typeface="Calibri"/>
              <a:buNone/>
            </a:pPr>
            <a:r>
              <a:rPr b="0" i="0" lang="en-US" sz="3959" u="none" cap="none" strike="noStrike">
                <a:solidFill>
                  <a:srgbClr val="00B0F0"/>
                </a:solidFill>
                <a:latin typeface="Calibri"/>
                <a:ea typeface="Calibri"/>
                <a:cs typeface="Calibri"/>
                <a:sym typeface="Calibri"/>
              </a:rPr>
              <a:t>Advantages and Disadvantages of Investment Casting </a:t>
            </a:r>
            <a:endParaRPr/>
          </a:p>
        </p:txBody>
      </p:sp>
      <p:sp>
        <p:nvSpPr>
          <p:cNvPr id="135" name="Google Shape;135;p2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00B0F0"/>
              </a:buClr>
              <a:buSzPts val="3200"/>
              <a:buFont typeface="Arial"/>
              <a:buChar char="•"/>
            </a:pPr>
            <a:r>
              <a:rPr b="0" i="0" lang="en-US" sz="3200" u="none" cap="none" strike="noStrike">
                <a:solidFill>
                  <a:srgbClr val="00B0F0"/>
                </a:solidFill>
                <a:latin typeface="Calibri"/>
                <a:ea typeface="Calibri"/>
                <a:cs typeface="Calibri"/>
                <a:sym typeface="Calibri"/>
              </a:rPr>
              <a:t>Advantages</a:t>
            </a:r>
            <a:r>
              <a:rPr b="0" i="0" lang="en-US" sz="3200" u="none" cap="none" strike="noStrike">
                <a:solidFill>
                  <a:schemeClr val="dk1"/>
                </a:solidFill>
                <a:latin typeface="Calibri"/>
                <a:ea typeface="Calibri"/>
                <a:cs typeface="Calibri"/>
                <a:sym typeface="Calibri"/>
              </a:rPr>
              <a: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Parts of great complexity and intricacy can be cast</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Close dimensional control and good surface finish </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Wax can usually be recovered for reuse </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Additional machining is not normally required ‑ this is a net shape process</a:t>
            </a:r>
            <a:endParaRPr/>
          </a:p>
          <a:p>
            <a:pPr indent="-285750" lvl="1" marL="742950" marR="0" rtl="0" algn="l">
              <a:spcBef>
                <a:spcPts val="56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No parting line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